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684B295-B87C-409E-93E9-E6B8F8B59D14}">
  <a:tblStyle styleId="{5684B295-B87C-409E-93E9-E6B8F8B59D1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0328ADBB-155E-4C44-B6C5-E9386EB4553C}"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58BEC435-EA1B-4139-A816-216CBE2EB526}"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10b2c0fb945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4" name="Google Shape;204;g10b2c0fb945_0_7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g128203de144_0_1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g128203de144_0_10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g10b2c0fb945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4" name="Google Shape;244;g10b2c0fb945_0_8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g128203de144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2" name="Google Shape;262;g128203de144_0_12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b2c0fb94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b2c0fb94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d9c7bf38d3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d9c7bf38d3_0_9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128203de144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g128203de144_0_5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10b2c0fb94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g10b2c0fb945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128203de144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g128203de144_0_7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10b2c0fb945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g10b2c0fb945_0_7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128203de144_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g128203de144_0_8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rgbClr val="FFFFFF"/>
                </a:solidFill>
                <a:latin typeface="Nunito Sans"/>
                <a:ea typeface="Nunito Sans"/>
                <a:cs typeface="Nunito Sans"/>
                <a:sym typeface="Nunito Sans"/>
              </a:rPr>
              <a:t>KS3 YEAR 9</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SPRING TERM</a:t>
            </a:r>
            <a:endParaRPr>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KS3 Year 9 | Fluent in Five | Spring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{5684B295-B87C-409E-93E9-E6B8F8B59D14}</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a:t>
            </a:r>
            <a:r>
              <a:rPr lang="en-GB" sz="1000">
                <a:solidFill>
                  <a:srgbClr val="2779F5"/>
                </a:solidFill>
                <a:latin typeface="Nunito Sans"/>
                <a:ea typeface="Nunito Sans"/>
                <a:cs typeface="Nunito Sans"/>
                <a:sym typeface="Nunito Sans"/>
              </a:rPr>
              <a:t>KS3 Year 9 | Fluent in Five | Spring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{5684B295-B87C-409E-93E9-E6B8F8B59D14}</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5.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5.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2.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12.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11.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11.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7.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0.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8.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6</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graphicFrame>
        <p:nvGraphicFramePr>
          <p:cNvPr id="206" name="Google Shape;206;p24"/>
          <p:cNvGraphicFramePr/>
          <p:nvPr/>
        </p:nvGraphicFramePr>
        <p:xfrm>
          <a:off x="108044" y="862525"/>
          <a:ext cx="3000000" cy="3000000"/>
        </p:xfrm>
        <a:graphic>
          <a:graphicData uri="http://schemas.openxmlformats.org/drawingml/2006/table">
            <a:tbl>
              <a:tblPr bandRow="1" firstRow="1">
                <a:noFill/>
                <a:tableStyleId>{58BEC435-EA1B-4139-A816-216CBE2EB526}</a:tableStyleId>
              </a:tblPr>
              <a:tblGrid>
                <a:gridCol w="1546950"/>
                <a:gridCol w="1301375"/>
                <a:gridCol w="1615625"/>
                <a:gridCol w="1350275"/>
                <a:gridCol w="3067850"/>
              </a:tblGrid>
              <a:tr h="11596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smaller amount when $144 is shared in the ratio 7:5</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a:t>
                      </a:r>
                      <a:r>
                        <a:rPr b="0" baseline="3000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as an improper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8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fraction.</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Rearrange the formula to make </a:t>
                      </a:r>
                      <a:r>
                        <a:rPr b="0" i="1" lang="en-GB" sz="1600">
                          <a:solidFill>
                            <a:schemeClr val="dk1"/>
                          </a:solidFill>
                          <a:latin typeface="Times New Roman"/>
                          <a:ea typeface="Times New Roman"/>
                          <a:cs typeface="Times New Roman"/>
                          <a:sym typeface="Times New Roman"/>
                        </a:rPr>
                        <a:t>a</a:t>
                      </a:r>
                      <a:r>
                        <a:rPr b="0" lang="en-GB" sz="1600">
                          <a:solidFill>
                            <a:schemeClr val="dk1"/>
                          </a:solidFill>
                          <a:latin typeface="Nunito Sans"/>
                          <a:ea typeface="Nunito Sans"/>
                          <a:cs typeface="Nunito Sans"/>
                          <a:sym typeface="Nunito Sans"/>
                        </a:rPr>
                        <a:t> the subject:</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r>
                        <a:rPr b="0" i="1" lang="en-GB" sz="1600">
                          <a:solidFill>
                            <a:schemeClr val="dk1"/>
                          </a:solidFill>
                          <a:latin typeface="Times New Roman"/>
                          <a:ea typeface="Times New Roman"/>
                          <a:cs typeface="Times New Roman"/>
                          <a:sym typeface="Times New Roman"/>
                        </a:rPr>
                        <a:t>v</a:t>
                      </a:r>
                      <a:r>
                        <a:rPr b="0" lang="en-GB" sz="1600">
                          <a:solidFill>
                            <a:schemeClr val="dk1"/>
                          </a:solidFill>
                          <a:latin typeface="Nunito Sans"/>
                          <a:ea typeface="Nunito Sans"/>
                          <a:cs typeface="Nunito Sans"/>
                          <a:sym typeface="Nunito Sans"/>
                        </a:rPr>
                        <a:t> = </a:t>
                      </a:r>
                      <a:r>
                        <a:rPr b="0" i="1" lang="en-GB" sz="1600">
                          <a:solidFill>
                            <a:schemeClr val="dk1"/>
                          </a:solidFill>
                          <a:latin typeface="Times New Roman"/>
                          <a:ea typeface="Times New Roman"/>
                          <a:cs typeface="Times New Roman"/>
                          <a:sym typeface="Times New Roman"/>
                        </a:rPr>
                        <a:t>u</a:t>
                      </a:r>
                      <a:r>
                        <a:rPr b="0" lang="en-GB" sz="1600">
                          <a:solidFill>
                            <a:schemeClr val="dk1"/>
                          </a:solidFill>
                          <a:latin typeface="Nunito Sans"/>
                          <a:ea typeface="Nunito Sans"/>
                          <a:cs typeface="Nunito Sans"/>
                          <a:sym typeface="Nunito Sans"/>
                        </a:rPr>
                        <a:t> + </a:t>
                      </a:r>
                      <a:r>
                        <a:rPr b="0" i="1" lang="en-GB" sz="1600">
                          <a:solidFill>
                            <a:schemeClr val="dk1"/>
                          </a:solidFill>
                          <a:latin typeface="Times New Roman"/>
                          <a:ea typeface="Times New Roman"/>
                          <a:cs typeface="Times New Roman"/>
                          <a:sym typeface="Times New Roman"/>
                        </a:rPr>
                        <a:t>at</a:t>
                      </a: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229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What is the size of the angle marked </a:t>
                      </a:r>
                      <a:r>
                        <a:rPr i="1" lang="en-GB" sz="1600">
                          <a:latin typeface="Times New Roman"/>
                          <a:ea typeface="Times New Roman"/>
                          <a:cs typeface="Times New Roman"/>
                          <a:sym typeface="Times New Roman"/>
                        </a:rPr>
                        <a:t>u</a:t>
                      </a:r>
                      <a:r>
                        <a:rPr lang="en-GB" sz="1600">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The coloured shapes below are placed in a bag. When taking a shape from the bag at random, what is the probability of selecting a circle or a square?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207" name="Google Shape;207;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6: Day</a:t>
            </a:r>
            <a:r>
              <a:rPr b="1" lang="en-GB">
                <a:solidFill>
                  <a:srgbClr val="FFFFFF"/>
                </a:solidFill>
                <a:latin typeface="Nunito Sans"/>
                <a:ea typeface="Nunito Sans"/>
                <a:cs typeface="Nunito Sans"/>
                <a:sym typeface="Nunito Sans"/>
              </a:rPr>
              <a:t> 4</a:t>
            </a:r>
            <a:endParaRPr b="1">
              <a:solidFill>
                <a:srgbClr val="FFFFFF"/>
              </a:solidFill>
              <a:latin typeface="Nunito Sans"/>
              <a:ea typeface="Nunito Sans"/>
              <a:cs typeface="Nunito Sans"/>
              <a:sym typeface="Nunito Sans"/>
            </a:endParaRPr>
          </a:p>
        </p:txBody>
      </p:sp>
      <p:pic>
        <p:nvPicPr>
          <p:cNvPr id="208" name="Google Shape;208;p24"/>
          <p:cNvPicPr preferRelativeResize="0"/>
          <p:nvPr/>
        </p:nvPicPr>
        <p:blipFill>
          <a:blip r:embed="rId3">
            <a:alphaModFix/>
          </a:blip>
          <a:stretch>
            <a:fillRect/>
          </a:stretch>
        </p:blipFill>
        <p:spPr>
          <a:xfrm>
            <a:off x="541125" y="2887875"/>
            <a:ext cx="2971800" cy="1371600"/>
          </a:xfrm>
          <a:prstGeom prst="rect">
            <a:avLst/>
          </a:prstGeom>
          <a:noFill/>
          <a:ln>
            <a:noFill/>
          </a:ln>
        </p:spPr>
      </p:pic>
      <p:pic>
        <p:nvPicPr>
          <p:cNvPr id="209" name="Google Shape;209;p24"/>
          <p:cNvPicPr preferRelativeResize="0"/>
          <p:nvPr/>
        </p:nvPicPr>
        <p:blipFill>
          <a:blip r:embed="rId4">
            <a:alphaModFix/>
          </a:blip>
          <a:stretch>
            <a:fillRect/>
          </a:stretch>
        </p:blipFill>
        <p:spPr>
          <a:xfrm>
            <a:off x="5105988" y="3244438"/>
            <a:ext cx="3248025" cy="1419225"/>
          </a:xfrm>
          <a:prstGeom prst="rect">
            <a:avLst/>
          </a:prstGeom>
          <a:noFill/>
          <a:ln>
            <a:noFill/>
          </a:ln>
        </p:spPr>
      </p:pic>
      <p:grpSp>
        <p:nvGrpSpPr>
          <p:cNvPr id="210" name="Google Shape;210;p24"/>
          <p:cNvGrpSpPr/>
          <p:nvPr/>
        </p:nvGrpSpPr>
        <p:grpSpPr>
          <a:xfrm>
            <a:off x="3783078" y="798225"/>
            <a:ext cx="430130" cy="481300"/>
            <a:chOff x="6337303" y="1475425"/>
            <a:chExt cx="430130" cy="481300"/>
          </a:xfrm>
        </p:grpSpPr>
        <p:grpSp>
          <p:nvGrpSpPr>
            <p:cNvPr id="211" name="Google Shape;211;p24"/>
            <p:cNvGrpSpPr/>
            <p:nvPr/>
          </p:nvGrpSpPr>
          <p:grpSpPr>
            <a:xfrm>
              <a:off x="6531778" y="1475425"/>
              <a:ext cx="235655" cy="481300"/>
              <a:chOff x="4963775" y="5368550"/>
              <a:chExt cx="294900" cy="481300"/>
            </a:xfrm>
          </p:grpSpPr>
          <p:cxnSp>
            <p:nvCxnSpPr>
              <p:cNvPr id="212" name="Google Shape;212;p24"/>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213" name="Google Shape;213;p24"/>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8</a:t>
                </a:r>
                <a:endParaRPr>
                  <a:solidFill>
                    <a:srgbClr val="000000"/>
                  </a:solidFill>
                  <a:latin typeface="Nunito Sans"/>
                  <a:ea typeface="Nunito Sans"/>
                  <a:cs typeface="Nunito Sans"/>
                  <a:sym typeface="Nunito Sans"/>
                </a:endParaRPr>
              </a:p>
            </p:txBody>
          </p:sp>
          <p:sp>
            <p:nvSpPr>
              <p:cNvPr id="214" name="Google Shape;214;p24"/>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7</a:t>
                </a:r>
                <a:endParaRPr>
                  <a:solidFill>
                    <a:srgbClr val="000000"/>
                  </a:solidFill>
                  <a:latin typeface="Nunito Sans"/>
                  <a:ea typeface="Nunito Sans"/>
                  <a:cs typeface="Nunito Sans"/>
                  <a:sym typeface="Nunito Sans"/>
                </a:endParaRPr>
              </a:p>
            </p:txBody>
          </p:sp>
        </p:grpSp>
        <p:sp>
          <p:nvSpPr>
            <p:cNvPr id="215" name="Google Shape;215;p24"/>
            <p:cNvSpPr txBox="1"/>
            <p:nvPr/>
          </p:nvSpPr>
          <p:spPr>
            <a:xfrm>
              <a:off x="6337303" y="1608375"/>
              <a:ext cx="2358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4</a:t>
              </a:r>
              <a:endParaRPr>
                <a:solidFill>
                  <a:srgbClr val="000000"/>
                </a:solidFill>
                <a:latin typeface="Nunito Sans"/>
                <a:ea typeface="Nunito Sans"/>
                <a:cs typeface="Nunito Sans"/>
                <a:sym typeface="Nunito Sans"/>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graphicFrame>
        <p:nvGraphicFramePr>
          <p:cNvPr id="220" name="Google Shape;220;p25"/>
          <p:cNvGraphicFramePr/>
          <p:nvPr/>
        </p:nvGraphicFramePr>
        <p:xfrm>
          <a:off x="108044" y="862525"/>
          <a:ext cx="3000000" cy="3000000"/>
        </p:xfrm>
        <a:graphic>
          <a:graphicData uri="http://schemas.openxmlformats.org/drawingml/2006/table">
            <a:tbl>
              <a:tblPr bandRow="1" firstRow="1">
                <a:noFill/>
                <a:tableStyleId>{58BEC435-EA1B-4139-A816-216CBE2EB526}</a:tableStyleId>
              </a:tblPr>
              <a:tblGrid>
                <a:gridCol w="1546950"/>
                <a:gridCol w="1301375"/>
                <a:gridCol w="1615625"/>
                <a:gridCol w="1350275"/>
                <a:gridCol w="3067850"/>
              </a:tblGrid>
              <a:tr h="11596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smaller amount when $144 is shared in the ratio 7:5</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$60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a:t>
                      </a:r>
                      <a:r>
                        <a:rPr b="0" baseline="3000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as an improper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8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fraction.</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Rearrange the formula to make </a:t>
                      </a:r>
                      <a:r>
                        <a:rPr b="0" i="1" lang="en-GB" sz="1600">
                          <a:solidFill>
                            <a:schemeClr val="dk1"/>
                          </a:solidFill>
                          <a:latin typeface="Times New Roman"/>
                          <a:ea typeface="Times New Roman"/>
                          <a:cs typeface="Times New Roman"/>
                          <a:sym typeface="Times New Roman"/>
                        </a:rPr>
                        <a:t>a</a:t>
                      </a:r>
                      <a:r>
                        <a:rPr b="0" lang="en-GB" sz="1600">
                          <a:solidFill>
                            <a:schemeClr val="dk1"/>
                          </a:solidFill>
                          <a:latin typeface="Nunito Sans"/>
                          <a:ea typeface="Nunito Sans"/>
                          <a:cs typeface="Nunito Sans"/>
                          <a:sym typeface="Nunito Sans"/>
                        </a:rPr>
                        <a:t> the subject:</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a:t>
                      </a:r>
                      <a:r>
                        <a:rPr b="0" i="1" lang="en-GB" sz="1600">
                          <a:solidFill>
                            <a:schemeClr val="dk1"/>
                          </a:solidFill>
                          <a:latin typeface="Times New Roman"/>
                          <a:ea typeface="Times New Roman"/>
                          <a:cs typeface="Times New Roman"/>
                          <a:sym typeface="Times New Roman"/>
                        </a:rPr>
                        <a:t>v</a:t>
                      </a:r>
                      <a:r>
                        <a:rPr b="0" lang="en-GB" sz="1600">
                          <a:solidFill>
                            <a:schemeClr val="dk1"/>
                          </a:solidFill>
                          <a:latin typeface="Nunito Sans"/>
                          <a:ea typeface="Nunito Sans"/>
                          <a:cs typeface="Nunito Sans"/>
                          <a:sym typeface="Nunito Sans"/>
                        </a:rPr>
                        <a:t> = </a:t>
                      </a:r>
                      <a:r>
                        <a:rPr b="0" i="1" lang="en-GB" sz="1600">
                          <a:solidFill>
                            <a:schemeClr val="dk1"/>
                          </a:solidFill>
                          <a:latin typeface="Times New Roman"/>
                          <a:ea typeface="Times New Roman"/>
                          <a:cs typeface="Times New Roman"/>
                          <a:sym typeface="Times New Roman"/>
                        </a:rPr>
                        <a:t>u</a:t>
                      </a:r>
                      <a:r>
                        <a:rPr b="0" lang="en-GB" sz="1600">
                          <a:solidFill>
                            <a:schemeClr val="dk1"/>
                          </a:solidFill>
                          <a:latin typeface="Nunito Sans"/>
                          <a:ea typeface="Nunito Sans"/>
                          <a:cs typeface="Nunito Sans"/>
                          <a:sym typeface="Nunito Sans"/>
                        </a:rPr>
                        <a:t> + </a:t>
                      </a:r>
                      <a:r>
                        <a:rPr b="0" i="1" lang="en-GB" sz="1600">
                          <a:solidFill>
                            <a:schemeClr val="dk1"/>
                          </a:solidFill>
                          <a:latin typeface="Times New Roman"/>
                          <a:ea typeface="Times New Roman"/>
                          <a:cs typeface="Times New Roman"/>
                          <a:sym typeface="Times New Roman"/>
                        </a:rPr>
                        <a:t>at</a:t>
                      </a:r>
                      <a:r>
                        <a:rPr b="0" lang="en-GB" sz="1600">
                          <a:solidFill>
                            <a:schemeClr val="dk1"/>
                          </a:solidFill>
                          <a:latin typeface="Nunito Sans"/>
                          <a:ea typeface="Nunito Sans"/>
                          <a:cs typeface="Nunito Sans"/>
                          <a:sym typeface="Nunito Sans"/>
                        </a:rPr>
                        <a:t>   </a:t>
                      </a:r>
                      <a:r>
                        <a:rPr b="0" i="1" lang="en-GB" sz="1600">
                          <a:solidFill>
                            <a:srgbClr val="00BC89"/>
                          </a:solidFill>
                          <a:latin typeface="Times New Roman"/>
                          <a:ea typeface="Times New Roman"/>
                          <a:cs typeface="Times New Roman"/>
                          <a:sym typeface="Times New Roman"/>
                        </a:rPr>
                        <a:t>a</a:t>
                      </a:r>
                      <a:r>
                        <a:rPr b="0" lang="en-GB" sz="1600">
                          <a:solidFill>
                            <a:srgbClr val="00BC89"/>
                          </a:solidFill>
                          <a:latin typeface="Nunito Sans"/>
                          <a:ea typeface="Nunito Sans"/>
                          <a:cs typeface="Nunito Sans"/>
                          <a:sym typeface="Nunito Sans"/>
                        </a:rPr>
                        <a:t> = </a:t>
                      </a:r>
                      <a:endParaRPr b="0"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b="0" i="1" sz="1600">
                        <a:solidFill>
                          <a:srgbClr val="00BC89"/>
                        </a:solidFill>
                        <a:latin typeface="Times New Roman"/>
                        <a:ea typeface="Times New Roman"/>
                        <a:cs typeface="Times New Roman"/>
                        <a:sym typeface="Times New Roman"/>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229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What is the size of the angle marked </a:t>
                      </a:r>
                      <a:r>
                        <a:rPr i="1" lang="en-GB" sz="1600">
                          <a:solidFill>
                            <a:schemeClr val="dk1"/>
                          </a:solidFill>
                          <a:latin typeface="Times New Roman"/>
                          <a:ea typeface="Times New Roman"/>
                          <a:cs typeface="Times New Roman"/>
                          <a:sym typeface="Times New Roman"/>
                        </a:rPr>
                        <a:t>u</a:t>
                      </a:r>
                      <a:r>
                        <a:rPr lang="en-GB" sz="1600">
                          <a:latin typeface="Nunito Sans"/>
                          <a:ea typeface="Nunito Sans"/>
                          <a:cs typeface="Nunito Sans"/>
                          <a:sym typeface="Nunito Sans"/>
                        </a:rPr>
                        <a:t>?</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144</a:t>
                      </a:r>
                      <a:r>
                        <a:rPr baseline="30000" lang="en-GB" sz="1600">
                          <a:solidFill>
                            <a:srgbClr val="00BC89"/>
                          </a:solidFill>
                          <a:latin typeface="Nunito Sans"/>
                          <a:ea typeface="Nunito Sans"/>
                          <a:cs typeface="Nunito Sans"/>
                          <a:sym typeface="Nunito Sans"/>
                        </a:rPr>
                        <a:t>o</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The coloured shapes below are placed in a bag. When taking a shape from the bag at random, what is the probability of selecting a circle or a square?</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221" name="Google Shape;221;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6: Day</a:t>
            </a:r>
            <a:r>
              <a:rPr b="1" lang="en-GB">
                <a:solidFill>
                  <a:srgbClr val="FFFFFF"/>
                </a:solidFill>
                <a:latin typeface="Nunito Sans"/>
                <a:ea typeface="Nunito Sans"/>
                <a:cs typeface="Nunito Sans"/>
                <a:sym typeface="Nunito Sans"/>
              </a:rPr>
              <a:t> 4 Answers</a:t>
            </a:r>
            <a:endParaRPr b="1">
              <a:solidFill>
                <a:srgbClr val="FFFFFF"/>
              </a:solidFill>
              <a:latin typeface="Nunito Sans"/>
              <a:ea typeface="Nunito Sans"/>
              <a:cs typeface="Nunito Sans"/>
              <a:sym typeface="Nunito Sans"/>
            </a:endParaRPr>
          </a:p>
        </p:txBody>
      </p:sp>
      <p:pic>
        <p:nvPicPr>
          <p:cNvPr id="222" name="Google Shape;222;p25"/>
          <p:cNvPicPr preferRelativeResize="0"/>
          <p:nvPr/>
        </p:nvPicPr>
        <p:blipFill>
          <a:blip r:embed="rId3">
            <a:alphaModFix/>
          </a:blip>
          <a:stretch>
            <a:fillRect/>
          </a:stretch>
        </p:blipFill>
        <p:spPr>
          <a:xfrm>
            <a:off x="541125" y="2887875"/>
            <a:ext cx="2971800" cy="1371600"/>
          </a:xfrm>
          <a:prstGeom prst="rect">
            <a:avLst/>
          </a:prstGeom>
          <a:noFill/>
          <a:ln>
            <a:noFill/>
          </a:ln>
        </p:spPr>
      </p:pic>
      <p:pic>
        <p:nvPicPr>
          <p:cNvPr id="223" name="Google Shape;223;p25"/>
          <p:cNvPicPr preferRelativeResize="0"/>
          <p:nvPr/>
        </p:nvPicPr>
        <p:blipFill>
          <a:blip r:embed="rId4">
            <a:alphaModFix/>
          </a:blip>
          <a:stretch>
            <a:fillRect/>
          </a:stretch>
        </p:blipFill>
        <p:spPr>
          <a:xfrm>
            <a:off x="5105988" y="3244438"/>
            <a:ext cx="3248025" cy="1419225"/>
          </a:xfrm>
          <a:prstGeom prst="rect">
            <a:avLst/>
          </a:prstGeom>
          <a:noFill/>
          <a:ln>
            <a:noFill/>
          </a:ln>
        </p:spPr>
      </p:pic>
      <p:grpSp>
        <p:nvGrpSpPr>
          <p:cNvPr id="224" name="Google Shape;224;p25"/>
          <p:cNvGrpSpPr/>
          <p:nvPr/>
        </p:nvGrpSpPr>
        <p:grpSpPr>
          <a:xfrm>
            <a:off x="3909928" y="1373425"/>
            <a:ext cx="235655" cy="481300"/>
            <a:chOff x="4963775" y="5368550"/>
            <a:chExt cx="294900" cy="481300"/>
          </a:xfrm>
        </p:grpSpPr>
        <p:cxnSp>
          <p:nvCxnSpPr>
            <p:cNvPr id="225" name="Google Shape;225;p25"/>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226" name="Google Shape;226;p25"/>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8</a:t>
              </a:r>
              <a:endParaRPr>
                <a:solidFill>
                  <a:srgbClr val="00BC89"/>
                </a:solidFill>
                <a:latin typeface="Nunito Sans"/>
                <a:ea typeface="Nunito Sans"/>
                <a:cs typeface="Nunito Sans"/>
                <a:sym typeface="Nunito Sans"/>
              </a:endParaRPr>
            </a:p>
          </p:txBody>
        </p:sp>
        <p:sp>
          <p:nvSpPr>
            <p:cNvPr id="227" name="Google Shape;227;p25"/>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39</a:t>
              </a:r>
              <a:endParaRPr>
                <a:solidFill>
                  <a:srgbClr val="00BC89"/>
                </a:solidFill>
                <a:latin typeface="Nunito Sans"/>
                <a:ea typeface="Nunito Sans"/>
                <a:cs typeface="Nunito Sans"/>
                <a:sym typeface="Nunito Sans"/>
              </a:endParaRPr>
            </a:p>
          </p:txBody>
        </p:sp>
      </p:grpSp>
      <p:grpSp>
        <p:nvGrpSpPr>
          <p:cNvPr id="228" name="Google Shape;228;p25"/>
          <p:cNvGrpSpPr/>
          <p:nvPr/>
        </p:nvGrpSpPr>
        <p:grpSpPr>
          <a:xfrm>
            <a:off x="3783078" y="798225"/>
            <a:ext cx="430130" cy="481300"/>
            <a:chOff x="6337303" y="1475425"/>
            <a:chExt cx="430130" cy="481300"/>
          </a:xfrm>
        </p:grpSpPr>
        <p:grpSp>
          <p:nvGrpSpPr>
            <p:cNvPr id="229" name="Google Shape;229;p25"/>
            <p:cNvGrpSpPr/>
            <p:nvPr/>
          </p:nvGrpSpPr>
          <p:grpSpPr>
            <a:xfrm>
              <a:off x="6531778" y="1475425"/>
              <a:ext cx="235655" cy="481300"/>
              <a:chOff x="4963775" y="5368550"/>
              <a:chExt cx="294900" cy="481300"/>
            </a:xfrm>
          </p:grpSpPr>
          <p:cxnSp>
            <p:nvCxnSpPr>
              <p:cNvPr id="230" name="Google Shape;230;p25"/>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231" name="Google Shape;231;p25"/>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8</a:t>
                </a:r>
                <a:endParaRPr>
                  <a:solidFill>
                    <a:srgbClr val="000000"/>
                  </a:solidFill>
                  <a:latin typeface="Nunito Sans"/>
                  <a:ea typeface="Nunito Sans"/>
                  <a:cs typeface="Nunito Sans"/>
                  <a:sym typeface="Nunito Sans"/>
                </a:endParaRPr>
              </a:p>
            </p:txBody>
          </p:sp>
          <p:sp>
            <p:nvSpPr>
              <p:cNvPr id="232" name="Google Shape;232;p25"/>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7</a:t>
                </a:r>
                <a:endParaRPr>
                  <a:solidFill>
                    <a:srgbClr val="000000"/>
                  </a:solidFill>
                  <a:latin typeface="Nunito Sans"/>
                  <a:ea typeface="Nunito Sans"/>
                  <a:cs typeface="Nunito Sans"/>
                  <a:sym typeface="Nunito Sans"/>
                </a:endParaRPr>
              </a:p>
            </p:txBody>
          </p:sp>
        </p:grpSp>
        <p:sp>
          <p:nvSpPr>
            <p:cNvPr id="233" name="Google Shape;233;p25"/>
            <p:cNvSpPr txBox="1"/>
            <p:nvPr/>
          </p:nvSpPr>
          <p:spPr>
            <a:xfrm>
              <a:off x="6337303" y="1608375"/>
              <a:ext cx="2358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4</a:t>
              </a:r>
              <a:endParaRPr>
                <a:solidFill>
                  <a:srgbClr val="000000"/>
                </a:solidFill>
                <a:latin typeface="Nunito Sans"/>
                <a:ea typeface="Nunito Sans"/>
                <a:cs typeface="Nunito Sans"/>
                <a:sym typeface="Nunito Sans"/>
              </a:endParaRPr>
            </a:p>
          </p:txBody>
        </p:sp>
      </p:grpSp>
      <p:grpSp>
        <p:nvGrpSpPr>
          <p:cNvPr id="234" name="Google Shape;234;p25"/>
          <p:cNvGrpSpPr/>
          <p:nvPr/>
        </p:nvGrpSpPr>
        <p:grpSpPr>
          <a:xfrm>
            <a:off x="7945282" y="1575825"/>
            <a:ext cx="354352" cy="481300"/>
            <a:chOff x="4963775" y="5368550"/>
            <a:chExt cx="294900" cy="481300"/>
          </a:xfrm>
        </p:grpSpPr>
        <p:cxnSp>
          <p:nvCxnSpPr>
            <p:cNvPr id="235" name="Google Shape;235;p25"/>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236" name="Google Shape;236;p25"/>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i="1" lang="en-GB">
                  <a:solidFill>
                    <a:srgbClr val="00BC89"/>
                  </a:solidFill>
                  <a:latin typeface="Times New Roman"/>
                  <a:ea typeface="Times New Roman"/>
                  <a:cs typeface="Times New Roman"/>
                  <a:sym typeface="Times New Roman"/>
                </a:rPr>
                <a:t>t</a:t>
              </a:r>
              <a:endParaRPr i="1">
                <a:solidFill>
                  <a:srgbClr val="00BC89"/>
                </a:solidFill>
                <a:latin typeface="Times New Roman"/>
                <a:ea typeface="Times New Roman"/>
                <a:cs typeface="Times New Roman"/>
                <a:sym typeface="Times New Roman"/>
              </a:endParaRPr>
            </a:p>
          </p:txBody>
        </p:sp>
        <p:sp>
          <p:nvSpPr>
            <p:cNvPr id="237" name="Google Shape;237;p25"/>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i="1" lang="en-GB">
                  <a:solidFill>
                    <a:srgbClr val="00BC89"/>
                  </a:solidFill>
                  <a:latin typeface="Times New Roman"/>
                  <a:ea typeface="Times New Roman"/>
                  <a:cs typeface="Times New Roman"/>
                  <a:sym typeface="Times New Roman"/>
                </a:rPr>
                <a:t>v - u</a:t>
              </a:r>
              <a:endParaRPr i="1">
                <a:solidFill>
                  <a:srgbClr val="00BC89"/>
                </a:solidFill>
                <a:latin typeface="Times New Roman"/>
                <a:ea typeface="Times New Roman"/>
                <a:cs typeface="Times New Roman"/>
                <a:sym typeface="Times New Roman"/>
              </a:endParaRPr>
            </a:p>
          </p:txBody>
        </p:sp>
      </p:grpSp>
      <p:grpSp>
        <p:nvGrpSpPr>
          <p:cNvPr id="238" name="Google Shape;238;p25"/>
          <p:cNvGrpSpPr/>
          <p:nvPr/>
        </p:nvGrpSpPr>
        <p:grpSpPr>
          <a:xfrm>
            <a:off x="4692616" y="3269175"/>
            <a:ext cx="235655" cy="481300"/>
            <a:chOff x="4963775" y="5368550"/>
            <a:chExt cx="294900" cy="481300"/>
          </a:xfrm>
        </p:grpSpPr>
        <p:cxnSp>
          <p:nvCxnSpPr>
            <p:cNvPr id="239" name="Google Shape;239;p25"/>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240" name="Google Shape;240;p25"/>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7</a:t>
              </a:r>
              <a:endParaRPr>
                <a:solidFill>
                  <a:srgbClr val="00BC89"/>
                </a:solidFill>
                <a:latin typeface="Nunito Sans"/>
                <a:ea typeface="Nunito Sans"/>
                <a:cs typeface="Nunito Sans"/>
                <a:sym typeface="Nunito Sans"/>
              </a:endParaRPr>
            </a:p>
          </p:txBody>
        </p:sp>
        <p:sp>
          <p:nvSpPr>
            <p:cNvPr id="241" name="Google Shape;241;p25"/>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4</a:t>
              </a:r>
              <a:endParaRPr>
                <a:solidFill>
                  <a:srgbClr val="00BC89"/>
                </a:solidFill>
                <a:latin typeface="Nunito Sans"/>
                <a:ea typeface="Nunito Sans"/>
                <a:cs typeface="Nunito Sans"/>
                <a:sym typeface="Nunito Sans"/>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graphicFrame>
        <p:nvGraphicFramePr>
          <p:cNvPr id="246" name="Google Shape;246;p26"/>
          <p:cNvGraphicFramePr/>
          <p:nvPr/>
        </p:nvGraphicFramePr>
        <p:xfrm>
          <a:off x="108044" y="862525"/>
          <a:ext cx="3000000" cy="3000000"/>
        </p:xfrm>
        <a:graphic>
          <a:graphicData uri="http://schemas.openxmlformats.org/drawingml/2006/table">
            <a:tbl>
              <a:tblPr bandRow="1" firstRow="1">
                <a:noFill/>
                <a:tableStyleId>{58BEC435-EA1B-4139-A816-216CBE2EB526}</a:tableStyleId>
              </a:tblPr>
              <a:tblGrid>
                <a:gridCol w="1546950"/>
                <a:gridCol w="1301375"/>
                <a:gridCol w="1615625"/>
                <a:gridCol w="1350275"/>
                <a:gridCol w="3067850"/>
              </a:tblGrid>
              <a:tr h="11714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largest amount when £72 is shared in the ratio 1:2:3</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a:t>
                      </a:r>
                      <a:r>
                        <a:rPr b="0" baseline="3000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as an improper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8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fraction.</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Rearrange the formula to make </a:t>
                      </a:r>
                      <a:r>
                        <a:rPr b="0" i="1" lang="en-GB" sz="1600">
                          <a:solidFill>
                            <a:schemeClr val="dk1"/>
                          </a:solidFill>
                          <a:latin typeface="Times New Roman"/>
                          <a:ea typeface="Times New Roman"/>
                          <a:cs typeface="Times New Roman"/>
                          <a:sym typeface="Times New Roman"/>
                        </a:rPr>
                        <a:t>v</a:t>
                      </a:r>
                      <a:r>
                        <a:rPr b="0" lang="en-GB" sz="1600">
                          <a:solidFill>
                            <a:schemeClr val="dk1"/>
                          </a:solidFill>
                          <a:latin typeface="Nunito Sans"/>
                          <a:ea typeface="Nunito Sans"/>
                          <a:cs typeface="Nunito Sans"/>
                          <a:sym typeface="Nunito Sans"/>
                        </a:rPr>
                        <a:t> the subject: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r>
                        <a:rPr b="0" i="1" lang="en-GB" sz="1600">
                          <a:solidFill>
                            <a:schemeClr val="dk1"/>
                          </a:solidFill>
                          <a:latin typeface="Times New Roman"/>
                          <a:ea typeface="Times New Roman"/>
                          <a:cs typeface="Times New Roman"/>
                          <a:sym typeface="Times New Roman"/>
                        </a:rPr>
                        <a:t>E </a:t>
                      </a:r>
                      <a:r>
                        <a:rPr b="0" lang="en-GB" sz="1600">
                          <a:solidFill>
                            <a:schemeClr val="dk1"/>
                          </a:solidFill>
                          <a:latin typeface="Nunito Sans"/>
                          <a:ea typeface="Nunito Sans"/>
                          <a:cs typeface="Nunito Sans"/>
                          <a:sym typeface="Nunito Sans"/>
                        </a:rPr>
                        <a:t>=    </a:t>
                      </a:r>
                      <a:r>
                        <a:rPr b="0" i="1" lang="en-GB" sz="1600">
                          <a:solidFill>
                            <a:schemeClr val="dk1"/>
                          </a:solidFill>
                          <a:latin typeface="Times New Roman"/>
                          <a:ea typeface="Times New Roman"/>
                          <a:cs typeface="Times New Roman"/>
                          <a:sym typeface="Times New Roman"/>
                        </a:rPr>
                        <a:t>mv</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baseline="3000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495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size of the angle marked </a:t>
                      </a:r>
                      <a:r>
                        <a:rPr i="1" lang="en-GB" sz="1600">
                          <a:solidFill>
                            <a:schemeClr val="dk1"/>
                          </a:solidFill>
                          <a:latin typeface="Times New Roman"/>
                          <a:ea typeface="Times New Roman"/>
                          <a:cs typeface="Times New Roman"/>
                          <a:sym typeface="Times New Roman"/>
                        </a:rPr>
                        <a:t>v</a:t>
                      </a:r>
                      <a:r>
                        <a:rPr lang="en-GB" sz="1600">
                          <a:solidFill>
                            <a:schemeClr val="dk1"/>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The coloured shapes below are placed in a bag. When taking a shape from the bag at random, what is the probability of not selecting a circle?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247" name="Google Shape;247;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6: Day</a:t>
            </a:r>
            <a:r>
              <a:rPr b="1" lang="en-GB">
                <a:solidFill>
                  <a:srgbClr val="FFFFFF"/>
                </a:solidFill>
                <a:latin typeface="Nunito Sans"/>
                <a:ea typeface="Nunito Sans"/>
                <a:cs typeface="Nunito Sans"/>
                <a:sym typeface="Nunito Sans"/>
              </a:rPr>
              <a:t> 5</a:t>
            </a:r>
            <a:endParaRPr b="1">
              <a:solidFill>
                <a:srgbClr val="FFFFFF"/>
              </a:solidFill>
              <a:latin typeface="Nunito Sans"/>
              <a:ea typeface="Nunito Sans"/>
              <a:cs typeface="Nunito Sans"/>
              <a:sym typeface="Nunito Sans"/>
            </a:endParaRPr>
          </a:p>
        </p:txBody>
      </p:sp>
      <p:pic>
        <p:nvPicPr>
          <p:cNvPr id="248" name="Google Shape;248;p26"/>
          <p:cNvPicPr preferRelativeResize="0"/>
          <p:nvPr/>
        </p:nvPicPr>
        <p:blipFill>
          <a:blip r:embed="rId3">
            <a:alphaModFix/>
          </a:blip>
          <a:stretch>
            <a:fillRect/>
          </a:stretch>
        </p:blipFill>
        <p:spPr>
          <a:xfrm>
            <a:off x="643513" y="2881913"/>
            <a:ext cx="2981325" cy="1362075"/>
          </a:xfrm>
          <a:prstGeom prst="rect">
            <a:avLst/>
          </a:prstGeom>
          <a:noFill/>
          <a:ln>
            <a:noFill/>
          </a:ln>
        </p:spPr>
      </p:pic>
      <p:pic>
        <p:nvPicPr>
          <p:cNvPr id="249" name="Google Shape;249;p26"/>
          <p:cNvPicPr preferRelativeResize="0"/>
          <p:nvPr/>
        </p:nvPicPr>
        <p:blipFill>
          <a:blip r:embed="rId4">
            <a:alphaModFix/>
          </a:blip>
          <a:stretch>
            <a:fillRect/>
          </a:stretch>
        </p:blipFill>
        <p:spPr>
          <a:xfrm>
            <a:off x="5248275" y="3252788"/>
            <a:ext cx="3105150" cy="1400175"/>
          </a:xfrm>
          <a:prstGeom prst="rect">
            <a:avLst/>
          </a:prstGeom>
          <a:noFill/>
          <a:ln>
            <a:noFill/>
          </a:ln>
        </p:spPr>
      </p:pic>
      <p:grpSp>
        <p:nvGrpSpPr>
          <p:cNvPr id="250" name="Google Shape;250;p26"/>
          <p:cNvGrpSpPr/>
          <p:nvPr/>
        </p:nvGrpSpPr>
        <p:grpSpPr>
          <a:xfrm>
            <a:off x="3793803" y="806400"/>
            <a:ext cx="430130" cy="481300"/>
            <a:chOff x="6337303" y="1475425"/>
            <a:chExt cx="430130" cy="481300"/>
          </a:xfrm>
        </p:grpSpPr>
        <p:grpSp>
          <p:nvGrpSpPr>
            <p:cNvPr id="251" name="Google Shape;251;p26"/>
            <p:cNvGrpSpPr/>
            <p:nvPr/>
          </p:nvGrpSpPr>
          <p:grpSpPr>
            <a:xfrm>
              <a:off x="6531778" y="1475425"/>
              <a:ext cx="235655" cy="481300"/>
              <a:chOff x="4963775" y="5368550"/>
              <a:chExt cx="294900" cy="481300"/>
            </a:xfrm>
          </p:grpSpPr>
          <p:cxnSp>
            <p:nvCxnSpPr>
              <p:cNvPr id="252" name="Google Shape;252;p26"/>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253" name="Google Shape;253;p26"/>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7</a:t>
                </a:r>
                <a:endParaRPr>
                  <a:solidFill>
                    <a:srgbClr val="000000"/>
                  </a:solidFill>
                  <a:latin typeface="Nunito Sans"/>
                  <a:ea typeface="Nunito Sans"/>
                  <a:cs typeface="Nunito Sans"/>
                  <a:sym typeface="Nunito Sans"/>
                </a:endParaRPr>
              </a:p>
            </p:txBody>
          </p:sp>
          <p:sp>
            <p:nvSpPr>
              <p:cNvPr id="254" name="Google Shape;254;p26"/>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2</a:t>
                </a:r>
                <a:endParaRPr>
                  <a:solidFill>
                    <a:srgbClr val="000000"/>
                  </a:solidFill>
                  <a:latin typeface="Nunito Sans"/>
                  <a:ea typeface="Nunito Sans"/>
                  <a:cs typeface="Nunito Sans"/>
                  <a:sym typeface="Nunito Sans"/>
                </a:endParaRPr>
              </a:p>
            </p:txBody>
          </p:sp>
        </p:grpSp>
        <p:sp>
          <p:nvSpPr>
            <p:cNvPr id="255" name="Google Shape;255;p26"/>
            <p:cNvSpPr txBox="1"/>
            <p:nvPr/>
          </p:nvSpPr>
          <p:spPr>
            <a:xfrm>
              <a:off x="6337303" y="1608375"/>
              <a:ext cx="2358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7</a:t>
              </a:r>
              <a:endParaRPr>
                <a:solidFill>
                  <a:srgbClr val="000000"/>
                </a:solidFill>
                <a:latin typeface="Nunito Sans"/>
                <a:ea typeface="Nunito Sans"/>
                <a:cs typeface="Nunito Sans"/>
                <a:sym typeface="Nunito Sans"/>
              </a:endParaRPr>
            </a:p>
          </p:txBody>
        </p:sp>
      </p:grpSp>
      <p:grpSp>
        <p:nvGrpSpPr>
          <p:cNvPr id="256" name="Google Shape;256;p26"/>
          <p:cNvGrpSpPr/>
          <p:nvPr/>
        </p:nvGrpSpPr>
        <p:grpSpPr>
          <a:xfrm>
            <a:off x="6695889" y="1545175"/>
            <a:ext cx="159954" cy="481300"/>
            <a:chOff x="4963775" y="5368550"/>
            <a:chExt cx="294900" cy="481300"/>
          </a:xfrm>
        </p:grpSpPr>
        <p:cxnSp>
          <p:nvCxnSpPr>
            <p:cNvPr id="257" name="Google Shape;257;p26"/>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258" name="Google Shape;258;p26"/>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2</a:t>
              </a:r>
              <a:endParaRPr>
                <a:solidFill>
                  <a:srgbClr val="000000"/>
                </a:solidFill>
                <a:latin typeface="Nunito Sans"/>
                <a:ea typeface="Nunito Sans"/>
                <a:cs typeface="Nunito Sans"/>
                <a:sym typeface="Nunito Sans"/>
              </a:endParaRPr>
            </a:p>
          </p:txBody>
        </p:sp>
        <p:sp>
          <p:nvSpPr>
            <p:cNvPr id="259" name="Google Shape;259;p26"/>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1</a:t>
              </a:r>
              <a:endParaRPr>
                <a:solidFill>
                  <a:srgbClr val="000000"/>
                </a:solidFill>
                <a:latin typeface="Nunito Sans"/>
                <a:ea typeface="Nunito Sans"/>
                <a:cs typeface="Nunito Sans"/>
                <a:sym typeface="Nunito Sans"/>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graphicFrame>
        <p:nvGraphicFramePr>
          <p:cNvPr id="264" name="Google Shape;264;p27"/>
          <p:cNvGraphicFramePr/>
          <p:nvPr/>
        </p:nvGraphicFramePr>
        <p:xfrm>
          <a:off x="108044" y="862525"/>
          <a:ext cx="3000000" cy="3000000"/>
        </p:xfrm>
        <a:graphic>
          <a:graphicData uri="http://schemas.openxmlformats.org/drawingml/2006/table">
            <a:tbl>
              <a:tblPr bandRow="1" firstRow="1">
                <a:noFill/>
                <a:tableStyleId>{58BEC435-EA1B-4139-A816-216CBE2EB526}</a:tableStyleId>
              </a:tblPr>
              <a:tblGrid>
                <a:gridCol w="1546950"/>
                <a:gridCol w="1301375"/>
                <a:gridCol w="1615625"/>
                <a:gridCol w="1350275"/>
                <a:gridCol w="3067850"/>
              </a:tblGrid>
              <a:tr h="11714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largest amount when £72 is shared in the ratio 1:2:3</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£36</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a:t>
                      </a:r>
                      <a:r>
                        <a:rPr b="0" baseline="3000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as an improper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8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fraction.</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baseline="-25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Rearrange the formula to make </a:t>
                      </a:r>
                      <a:r>
                        <a:rPr b="0" i="1" lang="en-GB" sz="1600">
                          <a:solidFill>
                            <a:schemeClr val="dk1"/>
                          </a:solidFill>
                          <a:latin typeface="Times New Roman"/>
                          <a:ea typeface="Times New Roman"/>
                          <a:cs typeface="Times New Roman"/>
                          <a:sym typeface="Times New Roman"/>
                        </a:rPr>
                        <a:t>v</a:t>
                      </a:r>
                      <a:r>
                        <a:rPr b="0" lang="en-GB" sz="1600">
                          <a:solidFill>
                            <a:schemeClr val="dk1"/>
                          </a:solidFill>
                          <a:latin typeface="Nunito Sans"/>
                          <a:ea typeface="Nunito Sans"/>
                          <a:cs typeface="Nunito Sans"/>
                          <a:sym typeface="Nunito Sans"/>
                        </a:rPr>
                        <a:t> the subject:</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a:t>
                      </a:r>
                      <a:r>
                        <a:rPr b="0" i="1" lang="en-GB" sz="1600">
                          <a:solidFill>
                            <a:schemeClr val="dk1"/>
                          </a:solidFill>
                          <a:latin typeface="Times New Roman"/>
                          <a:ea typeface="Times New Roman"/>
                          <a:cs typeface="Times New Roman"/>
                          <a:sym typeface="Times New Roman"/>
                        </a:rPr>
                        <a:t>E </a:t>
                      </a:r>
                      <a:r>
                        <a:rPr b="0" lang="en-GB" sz="1600">
                          <a:solidFill>
                            <a:schemeClr val="dk1"/>
                          </a:solidFill>
                          <a:latin typeface="Nunito Sans"/>
                          <a:ea typeface="Nunito Sans"/>
                          <a:cs typeface="Nunito Sans"/>
                          <a:sym typeface="Nunito Sans"/>
                        </a:rPr>
                        <a:t>=    </a:t>
                      </a:r>
                      <a:r>
                        <a:rPr b="0" i="1" lang="en-GB" sz="1600">
                          <a:solidFill>
                            <a:schemeClr val="dk1"/>
                          </a:solidFill>
                          <a:latin typeface="Times New Roman"/>
                          <a:ea typeface="Times New Roman"/>
                          <a:cs typeface="Times New Roman"/>
                          <a:sym typeface="Times New Roman"/>
                        </a:rPr>
                        <a:t>mv</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a:t>
                      </a:r>
                      <a:r>
                        <a:rPr b="0" i="1" lang="en-GB" sz="1600">
                          <a:solidFill>
                            <a:srgbClr val="00BC89"/>
                          </a:solidFill>
                          <a:latin typeface="Times New Roman"/>
                          <a:ea typeface="Times New Roman"/>
                          <a:cs typeface="Times New Roman"/>
                          <a:sym typeface="Times New Roman"/>
                        </a:rPr>
                        <a:t>v</a:t>
                      </a:r>
                      <a:r>
                        <a:rPr b="0" lang="en-GB" sz="1600">
                          <a:solidFill>
                            <a:srgbClr val="00BC89"/>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495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size of the angle marked </a:t>
                      </a:r>
                      <a:r>
                        <a:rPr i="1" lang="en-GB" sz="1600">
                          <a:solidFill>
                            <a:schemeClr val="dk1"/>
                          </a:solidFill>
                          <a:latin typeface="Times New Roman"/>
                          <a:ea typeface="Times New Roman"/>
                          <a:cs typeface="Times New Roman"/>
                          <a:sym typeface="Times New Roman"/>
                        </a:rPr>
                        <a:t>v</a:t>
                      </a:r>
                      <a:r>
                        <a:rPr lang="en-GB" sz="1600">
                          <a:solidFill>
                            <a:schemeClr val="dk1"/>
                          </a:solidFill>
                          <a:latin typeface="Nunito Sans"/>
                          <a:ea typeface="Nunito Sans"/>
                          <a:cs typeface="Nunito Sans"/>
                          <a:sym typeface="Nunito Sans"/>
                        </a:rPr>
                        <a:t>?</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38</a:t>
                      </a:r>
                      <a:r>
                        <a:rPr baseline="30000" lang="en-GB" sz="1600">
                          <a:solidFill>
                            <a:srgbClr val="00BC89"/>
                          </a:solidFill>
                          <a:latin typeface="Nunito Sans"/>
                          <a:ea typeface="Nunito Sans"/>
                          <a:cs typeface="Nunito Sans"/>
                          <a:sym typeface="Nunito Sans"/>
                        </a:rPr>
                        <a:t>o</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The coloured shapes below are placed in a bag. When taking a shape from the bag at random, what is the probability of not selecting a circle? </a:t>
                      </a:r>
                      <a:r>
                        <a:rPr lang="en-GB" sz="1600">
                          <a:solidFill>
                            <a:srgbClr val="00BC89"/>
                          </a:solidFill>
                          <a:latin typeface="Nunito Sans"/>
                          <a:ea typeface="Nunito Sans"/>
                          <a:cs typeface="Nunito Sans"/>
                          <a:sym typeface="Nunito Sans"/>
                        </a:rPr>
                        <a:t> </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265" name="Google Shape;265;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6: Day</a:t>
            </a:r>
            <a:r>
              <a:rPr b="1" lang="en-GB">
                <a:solidFill>
                  <a:srgbClr val="FFFFFF"/>
                </a:solidFill>
                <a:latin typeface="Nunito Sans"/>
                <a:ea typeface="Nunito Sans"/>
                <a:cs typeface="Nunito Sans"/>
                <a:sym typeface="Nunito Sans"/>
              </a:rPr>
              <a:t> 5 Answers</a:t>
            </a:r>
            <a:endParaRPr b="1">
              <a:solidFill>
                <a:srgbClr val="FFFFFF"/>
              </a:solidFill>
              <a:latin typeface="Nunito Sans"/>
              <a:ea typeface="Nunito Sans"/>
              <a:cs typeface="Nunito Sans"/>
              <a:sym typeface="Nunito Sans"/>
            </a:endParaRPr>
          </a:p>
        </p:txBody>
      </p:sp>
      <p:pic>
        <p:nvPicPr>
          <p:cNvPr id="266" name="Google Shape;266;p27"/>
          <p:cNvPicPr preferRelativeResize="0"/>
          <p:nvPr/>
        </p:nvPicPr>
        <p:blipFill>
          <a:blip r:embed="rId3">
            <a:alphaModFix/>
          </a:blip>
          <a:stretch>
            <a:fillRect/>
          </a:stretch>
        </p:blipFill>
        <p:spPr>
          <a:xfrm>
            <a:off x="643513" y="2881913"/>
            <a:ext cx="2981325" cy="1362075"/>
          </a:xfrm>
          <a:prstGeom prst="rect">
            <a:avLst/>
          </a:prstGeom>
          <a:noFill/>
          <a:ln>
            <a:noFill/>
          </a:ln>
        </p:spPr>
      </p:pic>
      <p:pic>
        <p:nvPicPr>
          <p:cNvPr id="267" name="Google Shape;267;p27"/>
          <p:cNvPicPr preferRelativeResize="0"/>
          <p:nvPr/>
        </p:nvPicPr>
        <p:blipFill>
          <a:blip r:embed="rId4">
            <a:alphaModFix/>
          </a:blip>
          <a:stretch>
            <a:fillRect/>
          </a:stretch>
        </p:blipFill>
        <p:spPr>
          <a:xfrm>
            <a:off x="5248275" y="3252788"/>
            <a:ext cx="3105150" cy="1400175"/>
          </a:xfrm>
          <a:prstGeom prst="rect">
            <a:avLst/>
          </a:prstGeom>
          <a:noFill/>
          <a:ln>
            <a:noFill/>
          </a:ln>
        </p:spPr>
      </p:pic>
      <p:grpSp>
        <p:nvGrpSpPr>
          <p:cNvPr id="268" name="Google Shape;268;p27"/>
          <p:cNvGrpSpPr/>
          <p:nvPr/>
        </p:nvGrpSpPr>
        <p:grpSpPr>
          <a:xfrm>
            <a:off x="3793803" y="806400"/>
            <a:ext cx="430130" cy="481300"/>
            <a:chOff x="6337303" y="1475425"/>
            <a:chExt cx="430130" cy="481300"/>
          </a:xfrm>
        </p:grpSpPr>
        <p:grpSp>
          <p:nvGrpSpPr>
            <p:cNvPr id="269" name="Google Shape;269;p27"/>
            <p:cNvGrpSpPr/>
            <p:nvPr/>
          </p:nvGrpSpPr>
          <p:grpSpPr>
            <a:xfrm>
              <a:off x="6531778" y="1475425"/>
              <a:ext cx="235655" cy="481300"/>
              <a:chOff x="4963775" y="5368550"/>
              <a:chExt cx="294900" cy="481300"/>
            </a:xfrm>
          </p:grpSpPr>
          <p:cxnSp>
            <p:nvCxnSpPr>
              <p:cNvPr id="270" name="Google Shape;270;p27"/>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271" name="Google Shape;271;p27"/>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7</a:t>
                </a:r>
                <a:endParaRPr>
                  <a:solidFill>
                    <a:srgbClr val="000000"/>
                  </a:solidFill>
                  <a:latin typeface="Nunito Sans"/>
                  <a:ea typeface="Nunito Sans"/>
                  <a:cs typeface="Nunito Sans"/>
                  <a:sym typeface="Nunito Sans"/>
                </a:endParaRPr>
              </a:p>
            </p:txBody>
          </p:sp>
          <p:sp>
            <p:nvSpPr>
              <p:cNvPr id="272" name="Google Shape;272;p27"/>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2</a:t>
                </a:r>
                <a:endParaRPr>
                  <a:solidFill>
                    <a:srgbClr val="000000"/>
                  </a:solidFill>
                  <a:latin typeface="Nunito Sans"/>
                  <a:ea typeface="Nunito Sans"/>
                  <a:cs typeface="Nunito Sans"/>
                  <a:sym typeface="Nunito Sans"/>
                </a:endParaRPr>
              </a:p>
            </p:txBody>
          </p:sp>
        </p:grpSp>
        <p:sp>
          <p:nvSpPr>
            <p:cNvPr id="273" name="Google Shape;273;p27"/>
            <p:cNvSpPr txBox="1"/>
            <p:nvPr/>
          </p:nvSpPr>
          <p:spPr>
            <a:xfrm>
              <a:off x="6337303" y="1608375"/>
              <a:ext cx="2358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7</a:t>
              </a:r>
              <a:endParaRPr>
                <a:solidFill>
                  <a:srgbClr val="000000"/>
                </a:solidFill>
                <a:latin typeface="Nunito Sans"/>
                <a:ea typeface="Nunito Sans"/>
                <a:cs typeface="Nunito Sans"/>
                <a:sym typeface="Nunito Sans"/>
              </a:endParaRPr>
            </a:p>
          </p:txBody>
        </p:sp>
      </p:grpSp>
      <p:grpSp>
        <p:nvGrpSpPr>
          <p:cNvPr id="274" name="Google Shape;274;p27"/>
          <p:cNvGrpSpPr/>
          <p:nvPr/>
        </p:nvGrpSpPr>
        <p:grpSpPr>
          <a:xfrm>
            <a:off x="3909928" y="1373425"/>
            <a:ext cx="235655" cy="481300"/>
            <a:chOff x="4963775" y="5368550"/>
            <a:chExt cx="294900" cy="481300"/>
          </a:xfrm>
        </p:grpSpPr>
        <p:cxnSp>
          <p:nvCxnSpPr>
            <p:cNvPr id="275" name="Google Shape;275;p27"/>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276" name="Google Shape;276;p27"/>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7</a:t>
              </a:r>
              <a:endParaRPr>
                <a:solidFill>
                  <a:srgbClr val="00BC89"/>
                </a:solidFill>
                <a:latin typeface="Nunito Sans"/>
                <a:ea typeface="Nunito Sans"/>
                <a:cs typeface="Nunito Sans"/>
                <a:sym typeface="Nunito Sans"/>
              </a:endParaRPr>
            </a:p>
          </p:txBody>
        </p:sp>
        <p:sp>
          <p:nvSpPr>
            <p:cNvPr id="277" name="Google Shape;277;p27"/>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51</a:t>
              </a:r>
              <a:endParaRPr>
                <a:solidFill>
                  <a:srgbClr val="00BC89"/>
                </a:solidFill>
                <a:latin typeface="Nunito Sans"/>
                <a:ea typeface="Nunito Sans"/>
                <a:cs typeface="Nunito Sans"/>
                <a:sym typeface="Nunito Sans"/>
              </a:endParaRPr>
            </a:p>
          </p:txBody>
        </p:sp>
      </p:grpSp>
      <p:grpSp>
        <p:nvGrpSpPr>
          <p:cNvPr id="278" name="Google Shape;278;p27"/>
          <p:cNvGrpSpPr/>
          <p:nvPr/>
        </p:nvGrpSpPr>
        <p:grpSpPr>
          <a:xfrm>
            <a:off x="6695889" y="1545175"/>
            <a:ext cx="159954" cy="481300"/>
            <a:chOff x="4963775" y="5368550"/>
            <a:chExt cx="294900" cy="481300"/>
          </a:xfrm>
        </p:grpSpPr>
        <p:cxnSp>
          <p:nvCxnSpPr>
            <p:cNvPr id="279" name="Google Shape;279;p27"/>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280" name="Google Shape;280;p27"/>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2</a:t>
              </a:r>
              <a:endParaRPr>
                <a:solidFill>
                  <a:srgbClr val="000000"/>
                </a:solidFill>
                <a:latin typeface="Nunito Sans"/>
                <a:ea typeface="Nunito Sans"/>
                <a:cs typeface="Nunito Sans"/>
                <a:sym typeface="Nunito Sans"/>
              </a:endParaRPr>
            </a:p>
          </p:txBody>
        </p:sp>
        <p:sp>
          <p:nvSpPr>
            <p:cNvPr id="281" name="Google Shape;281;p27"/>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1</a:t>
              </a:r>
              <a:endParaRPr>
                <a:solidFill>
                  <a:srgbClr val="000000"/>
                </a:solidFill>
                <a:latin typeface="Nunito Sans"/>
                <a:ea typeface="Nunito Sans"/>
                <a:cs typeface="Nunito Sans"/>
                <a:sym typeface="Nunito Sans"/>
              </a:endParaRPr>
            </a:p>
          </p:txBody>
        </p:sp>
      </p:grpSp>
      <p:sp>
        <p:nvSpPr>
          <p:cNvPr id="282" name="Google Shape;282;p27"/>
          <p:cNvSpPr/>
          <p:nvPr/>
        </p:nvSpPr>
        <p:spPr>
          <a:xfrm>
            <a:off x="7673075" y="1547475"/>
            <a:ext cx="408000" cy="436150"/>
          </a:xfrm>
          <a:custGeom>
            <a:rect b="b" l="l" r="r" t="t"/>
            <a:pathLst>
              <a:path extrusionOk="0" h="17446" w="16320">
                <a:moveTo>
                  <a:pt x="0" y="13206"/>
                </a:moveTo>
                <a:lnTo>
                  <a:pt x="1093" y="13206"/>
                </a:lnTo>
                <a:lnTo>
                  <a:pt x="1928" y="17446"/>
                </a:lnTo>
                <a:lnTo>
                  <a:pt x="3834" y="0"/>
                </a:lnTo>
                <a:lnTo>
                  <a:pt x="16320" y="2"/>
                </a:lnTo>
              </a:path>
            </a:pathLst>
          </a:custGeom>
          <a:noFill/>
          <a:ln cap="flat" cmpd="sng" w="9525">
            <a:solidFill>
              <a:srgbClr val="00BC89"/>
            </a:solidFill>
            <a:prstDash val="solid"/>
            <a:round/>
            <a:headEnd len="med" w="med" type="none"/>
            <a:tailEnd len="med" w="med" type="none"/>
          </a:ln>
        </p:spPr>
      </p:sp>
      <p:grpSp>
        <p:nvGrpSpPr>
          <p:cNvPr id="283" name="Google Shape;283;p27"/>
          <p:cNvGrpSpPr/>
          <p:nvPr/>
        </p:nvGrpSpPr>
        <p:grpSpPr>
          <a:xfrm>
            <a:off x="7795628" y="1545175"/>
            <a:ext cx="235655" cy="481300"/>
            <a:chOff x="4963775" y="5368550"/>
            <a:chExt cx="294900" cy="481300"/>
          </a:xfrm>
        </p:grpSpPr>
        <p:cxnSp>
          <p:nvCxnSpPr>
            <p:cNvPr id="284" name="Google Shape;284;p27"/>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285" name="Google Shape;285;p27"/>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i="1" lang="en-GB">
                  <a:solidFill>
                    <a:srgbClr val="00BC89"/>
                  </a:solidFill>
                  <a:latin typeface="Times New Roman"/>
                  <a:ea typeface="Times New Roman"/>
                  <a:cs typeface="Times New Roman"/>
                  <a:sym typeface="Times New Roman"/>
                </a:rPr>
                <a:t>m</a:t>
              </a:r>
              <a:endParaRPr i="1">
                <a:solidFill>
                  <a:srgbClr val="00BC89"/>
                </a:solidFill>
                <a:latin typeface="Times New Roman"/>
                <a:ea typeface="Times New Roman"/>
                <a:cs typeface="Times New Roman"/>
                <a:sym typeface="Times New Roman"/>
              </a:endParaRPr>
            </a:p>
          </p:txBody>
        </p:sp>
        <p:sp>
          <p:nvSpPr>
            <p:cNvPr id="286" name="Google Shape;286;p27"/>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2</a:t>
              </a:r>
              <a:r>
                <a:rPr i="1" lang="en-GB">
                  <a:solidFill>
                    <a:srgbClr val="00BC89"/>
                  </a:solidFill>
                  <a:latin typeface="Times New Roman"/>
                  <a:ea typeface="Times New Roman"/>
                  <a:cs typeface="Times New Roman"/>
                  <a:sym typeface="Times New Roman"/>
                </a:rPr>
                <a:t>E</a:t>
              </a:r>
              <a:endParaRPr i="1">
                <a:solidFill>
                  <a:srgbClr val="00BC89"/>
                </a:solidFill>
                <a:latin typeface="Times New Roman"/>
                <a:ea typeface="Times New Roman"/>
                <a:cs typeface="Times New Roman"/>
                <a:sym typeface="Times New Roman"/>
              </a:endParaRPr>
            </a:p>
          </p:txBody>
        </p:sp>
      </p:grpSp>
      <p:grpSp>
        <p:nvGrpSpPr>
          <p:cNvPr id="287" name="Google Shape;287;p27"/>
          <p:cNvGrpSpPr/>
          <p:nvPr/>
        </p:nvGrpSpPr>
        <p:grpSpPr>
          <a:xfrm>
            <a:off x="4692616" y="3269175"/>
            <a:ext cx="235655" cy="481300"/>
            <a:chOff x="4963775" y="5368550"/>
            <a:chExt cx="294900" cy="481300"/>
          </a:xfrm>
        </p:grpSpPr>
        <p:cxnSp>
          <p:nvCxnSpPr>
            <p:cNvPr id="288" name="Google Shape;288;p27"/>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289" name="Google Shape;289;p27"/>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5</a:t>
              </a:r>
              <a:endParaRPr>
                <a:solidFill>
                  <a:srgbClr val="00BC89"/>
                </a:solidFill>
                <a:latin typeface="Nunito Sans"/>
                <a:ea typeface="Nunito Sans"/>
                <a:cs typeface="Nunito Sans"/>
                <a:sym typeface="Nunito Sans"/>
              </a:endParaRPr>
            </a:p>
          </p:txBody>
        </p:sp>
        <p:sp>
          <p:nvSpPr>
            <p:cNvPr id="290" name="Google Shape;290;p27"/>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4</a:t>
              </a:r>
              <a:endParaRPr>
                <a:solidFill>
                  <a:srgbClr val="00BC89"/>
                </a:solidFill>
                <a:latin typeface="Nunito Sans"/>
                <a:ea typeface="Nunito Sans"/>
                <a:cs typeface="Nunito Sans"/>
                <a:sym typeface="Nunito Sans"/>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174000" y="829675"/>
          <a:ext cx="3000000" cy="3000000"/>
        </p:xfrm>
        <a:graphic>
          <a:graphicData uri="http://schemas.openxmlformats.org/drawingml/2006/table">
            <a:tbl>
              <a:tblPr>
                <a:noFill/>
                <a:tableStyleId>{0328ADBB-155E-4C44-B6C5-E9386EB4553C}</a:tableStyleId>
              </a:tblPr>
              <a:tblGrid>
                <a:gridCol w="8815025"/>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lang="en-GB" sz="1500">
                          <a:solidFill>
                            <a:schemeClr val="dk1"/>
                          </a:solidFill>
                          <a:latin typeface="Nunito Sans"/>
                          <a:ea typeface="Nunito Sans"/>
                          <a:cs typeface="Nunito Sans"/>
                          <a:sym typeface="Nunito Sans"/>
                        </a:rPr>
                        <a:t>This week features rearranging formulae, as a way of solidifying recent material. Like last week, students may need time to discuss this skill afterwards or deal with misconceptions. With this in mind, the other questions do not introduce new ideas. They aim to build fluency and confidence.</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Sharing in a given ratio</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solidFill>
                            <a:schemeClr val="dk1"/>
                          </a:solidFill>
                          <a:latin typeface="Nunito Sans"/>
                          <a:ea typeface="Nunito Sans"/>
                          <a:cs typeface="Nunito Sans"/>
                          <a:sym typeface="Nunito Sans"/>
                        </a:rPr>
                        <a:t>Improper fractions and mixed numbers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0000">
                        <a:alpha val="0"/>
                      </a:srgbClr>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solidFill>
                            <a:schemeClr val="dk1"/>
                          </a:solidFill>
                          <a:latin typeface="Nunito Sans"/>
                          <a:ea typeface="Nunito Sans"/>
                          <a:cs typeface="Nunito Sans"/>
                          <a:sym typeface="Nunito Sans"/>
                        </a:rPr>
                        <a:t>Rearranging formulae</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solidFill>
                            <a:schemeClr val="dk1"/>
                          </a:solidFill>
                          <a:latin typeface="Nunito Sans"/>
                          <a:ea typeface="Nunito Sans"/>
                          <a:cs typeface="Nunito Sans"/>
                          <a:sym typeface="Nunito Sans"/>
                        </a:rPr>
                        <a:t>Angles in parallel lines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latin typeface="Nunito Sans"/>
                          <a:ea typeface="Nunito Sans"/>
                          <a:cs typeface="Nunito Sans"/>
                          <a:sym typeface="Nunito Sans"/>
                        </a:rPr>
                        <a:t>Probability</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5" name="Google Shape;75;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6</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6</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74000" y="829675"/>
          <a:ext cx="3000000" cy="3000000"/>
        </p:xfrm>
        <a:graphic>
          <a:graphicData uri="http://schemas.openxmlformats.org/drawingml/2006/table">
            <a:tbl>
              <a:tblPr>
                <a:noFill/>
                <a:tableStyleId>{0328ADBB-155E-4C44-B6C5-E9386EB4553C}</a:tableStyleId>
              </a:tblPr>
              <a:tblGrid>
                <a:gridCol w="8853400"/>
              </a:tblGrid>
              <a:tr h="408575">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a:solidFill>
                            <a:schemeClr val="dk1"/>
                          </a:solidFill>
                          <a:latin typeface="Nunito Sans"/>
                          <a:ea typeface="Nunito Sans"/>
                          <a:cs typeface="Nunito Sans"/>
                          <a:sym typeface="Nunito Sans"/>
                        </a:rPr>
                        <a:t>Sharing in a given ratio</a:t>
                      </a:r>
                      <a:endParaRPr b="1" sz="1300">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Apart from using ratio, how else might we share a quantity unequally?</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a:solidFill>
                            <a:srgbClr val="000000"/>
                          </a:solidFill>
                          <a:latin typeface="Nunito Sans"/>
                          <a:ea typeface="Nunito Sans"/>
                          <a:cs typeface="Nunito Sans"/>
                          <a:sym typeface="Nunito Sans"/>
                        </a:rPr>
                        <a:t>Imp</a:t>
                      </a:r>
                      <a:r>
                        <a:rPr b="1" lang="en-GB">
                          <a:latin typeface="Nunito Sans"/>
                          <a:ea typeface="Nunito Sans"/>
                          <a:cs typeface="Nunito Sans"/>
                          <a:sym typeface="Nunito Sans"/>
                        </a:rPr>
                        <a:t>roper fractions and mixed numbers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Which is easier to work with, improper fractions or mixed numbers?</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Which is more useful, improper fractions or mixed numbers?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a:solidFill>
                            <a:schemeClr val="dk1"/>
                          </a:solidFill>
                          <a:latin typeface="Nunito Sans"/>
                          <a:ea typeface="Nunito Sans"/>
                          <a:cs typeface="Nunito Sans"/>
                          <a:sym typeface="Nunito Sans"/>
                        </a:rPr>
                        <a:t>Rearranging formulae</a:t>
                      </a:r>
                      <a:endParaRPr b="1" sz="1300">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Does rearranging a formula change it?</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a:solidFill>
                            <a:srgbClr val="000000"/>
                          </a:solidFill>
                          <a:latin typeface="Nunito Sans"/>
                          <a:ea typeface="Nunito Sans"/>
                          <a:cs typeface="Nunito Sans"/>
                          <a:sym typeface="Nunito Sans"/>
                        </a:rPr>
                        <a:t>Angles in parallel lines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are parallel lines?</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rules for parallel lines do you know?</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a:latin typeface="Nunito Sans"/>
                          <a:ea typeface="Nunito Sans"/>
                          <a:cs typeface="Nunito Sans"/>
                          <a:sym typeface="Nunito Sans"/>
                        </a:rPr>
                        <a:t>Probability</a:t>
                      </a:r>
                      <a:endParaRPr b="1">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Are there any certainties in probability?</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graphicFrame>
        <p:nvGraphicFramePr>
          <p:cNvPr id="86" name="Google Shape;86;p18"/>
          <p:cNvGraphicFramePr/>
          <p:nvPr/>
        </p:nvGraphicFramePr>
        <p:xfrm>
          <a:off x="108044" y="862525"/>
          <a:ext cx="3000000" cy="3000000"/>
        </p:xfrm>
        <a:graphic>
          <a:graphicData uri="http://schemas.openxmlformats.org/drawingml/2006/table">
            <a:tbl>
              <a:tblPr bandRow="1" firstRow="1">
                <a:noFill/>
                <a:tableStyleId>{58BEC435-EA1B-4139-A816-216CBE2EB526}</a:tableStyleId>
              </a:tblPr>
              <a:tblGrid>
                <a:gridCol w="1546950"/>
                <a:gridCol w="1301375"/>
                <a:gridCol w="1615625"/>
                <a:gridCol w="1350275"/>
                <a:gridCol w="3067850"/>
              </a:tblGrid>
              <a:tr h="11753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larger amount when £63 is shared in the ratio 3:4</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Write </a:t>
                      </a:r>
                      <a:r>
                        <a:rPr b="0" baseline="30000" lang="en-GB" sz="1600">
                          <a:solidFill>
                            <a:srgbClr val="000000"/>
                          </a:solidFill>
                          <a:latin typeface="Nunito Sans"/>
                          <a:ea typeface="Nunito Sans"/>
                          <a:cs typeface="Nunito Sans"/>
                          <a:sym typeface="Nunito Sans"/>
                        </a:rPr>
                        <a:t>          </a:t>
                      </a:r>
                      <a:r>
                        <a:rPr b="0" lang="en-GB" sz="1600">
                          <a:solidFill>
                            <a:srgbClr val="000000"/>
                          </a:solidFill>
                          <a:latin typeface="Nunito Sans"/>
                          <a:ea typeface="Nunito Sans"/>
                          <a:cs typeface="Nunito Sans"/>
                          <a:sym typeface="Nunito Sans"/>
                        </a:rPr>
                        <a:t>as a mixed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8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number.</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Rearrange the </a:t>
                      </a:r>
                      <a:r>
                        <a:rPr b="0" lang="en-GB" sz="1600">
                          <a:solidFill>
                            <a:srgbClr val="000000"/>
                          </a:solidFill>
                          <a:latin typeface="Nunito Sans"/>
                          <a:ea typeface="Nunito Sans"/>
                          <a:cs typeface="Nunito Sans"/>
                          <a:sym typeface="Nunito Sans"/>
                        </a:rPr>
                        <a:t>formula</a:t>
                      </a:r>
                      <a:r>
                        <a:rPr b="0" lang="en-GB" sz="1600">
                          <a:solidFill>
                            <a:srgbClr val="000000"/>
                          </a:solidFill>
                          <a:latin typeface="Nunito Sans"/>
                          <a:ea typeface="Nunito Sans"/>
                          <a:cs typeface="Nunito Sans"/>
                          <a:sym typeface="Nunito Sans"/>
                        </a:rPr>
                        <a:t> to make </a:t>
                      </a:r>
                      <a:r>
                        <a:rPr b="0" i="1" lang="en-GB" sz="1600">
                          <a:solidFill>
                            <a:srgbClr val="000000"/>
                          </a:solidFill>
                          <a:latin typeface="Times New Roman"/>
                          <a:ea typeface="Times New Roman"/>
                          <a:cs typeface="Times New Roman"/>
                          <a:sym typeface="Times New Roman"/>
                        </a:rPr>
                        <a:t>t</a:t>
                      </a:r>
                      <a:r>
                        <a:rPr b="0" lang="en-GB" sz="1600">
                          <a:solidFill>
                            <a:srgbClr val="000000"/>
                          </a:solidFill>
                          <a:latin typeface="Nunito Sans"/>
                          <a:ea typeface="Nunito Sans"/>
                          <a:cs typeface="Nunito Sans"/>
                          <a:sym typeface="Nunito Sans"/>
                        </a:rPr>
                        <a:t> the subject:</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a:t>
                      </a:r>
                      <a:r>
                        <a:rPr b="0" i="1" lang="en-GB" sz="1600">
                          <a:solidFill>
                            <a:schemeClr val="dk1"/>
                          </a:solidFill>
                          <a:latin typeface="Times New Roman"/>
                          <a:ea typeface="Times New Roman"/>
                          <a:cs typeface="Times New Roman"/>
                          <a:sym typeface="Times New Roman"/>
                        </a:rPr>
                        <a:t>s</a:t>
                      </a:r>
                      <a:r>
                        <a:rPr b="0" lang="en-GB" sz="1600">
                          <a:solidFill>
                            <a:schemeClr val="dk1"/>
                          </a:solidFill>
                          <a:latin typeface="Nunito Sans"/>
                          <a:ea typeface="Nunito Sans"/>
                          <a:cs typeface="Nunito Sans"/>
                          <a:sym typeface="Nunito Sans"/>
                        </a:rPr>
                        <a:t> =</a:t>
                      </a:r>
                      <a:r>
                        <a:rPr b="0" lang="en-GB" sz="1600">
                          <a:solidFill>
                            <a:srgbClr val="000000"/>
                          </a:solidFill>
                          <a:latin typeface="Nunito Sans"/>
                          <a:ea typeface="Nunito Sans"/>
                          <a:cs typeface="Nunito Sans"/>
                          <a:sym typeface="Nunito Sans"/>
                        </a:rPr>
                        <a:t>    </a:t>
                      </a:r>
                      <a:endParaRPr b="0" baseline="-2500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baseline="-2500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584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size of the angle marked </a:t>
                      </a:r>
                      <a:r>
                        <a:rPr i="1" lang="en-GB" sz="1600">
                          <a:solidFill>
                            <a:schemeClr val="dk1"/>
                          </a:solidFill>
                          <a:latin typeface="Times New Roman"/>
                          <a:ea typeface="Times New Roman"/>
                          <a:cs typeface="Times New Roman"/>
                          <a:sym typeface="Times New Roman"/>
                        </a:rPr>
                        <a:t>r</a:t>
                      </a:r>
                      <a:r>
                        <a:rPr lang="en-GB" sz="1600">
                          <a:solidFill>
                            <a:schemeClr val="dk1"/>
                          </a:solidFill>
                          <a:latin typeface="Nunito Sans"/>
                          <a:ea typeface="Nunito Sans"/>
                          <a:cs typeface="Nunito Sans"/>
                          <a:sym typeface="Nunito Sans"/>
                        </a:rPr>
                        <a:t>?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chemeClr val="dk1"/>
                          </a:solidFill>
                          <a:latin typeface="Nunito Sans"/>
                          <a:ea typeface="Nunito Sans"/>
                          <a:cs typeface="Nunito Sans"/>
                          <a:sym typeface="Nunito Sans"/>
                        </a:rPr>
                        <a:t>State the angle rule used.</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latin typeface="Nunito Sans"/>
                          <a:ea typeface="Nunito Sans"/>
                          <a:cs typeface="Nunito Sans"/>
                          <a:sym typeface="Nunito Sans"/>
                        </a:rPr>
                        <a:t>The</a:t>
                      </a:r>
                      <a:r>
                        <a:rPr lang="en-GB" sz="1600">
                          <a:solidFill>
                            <a:srgbClr val="000000"/>
                          </a:solidFill>
                          <a:latin typeface="Nunito Sans"/>
                          <a:ea typeface="Nunito Sans"/>
                          <a:cs typeface="Nunito Sans"/>
                          <a:sym typeface="Nunito Sans"/>
                        </a:rPr>
                        <a:t> coloured shapes below are placed </a:t>
                      </a:r>
                      <a:r>
                        <a:rPr lang="en-GB" sz="1600">
                          <a:latin typeface="Nunito Sans"/>
                          <a:ea typeface="Nunito Sans"/>
                          <a:cs typeface="Nunito Sans"/>
                          <a:sym typeface="Nunito Sans"/>
                        </a:rPr>
                        <a:t>in a bag. When taking a shape from the bag at random, what is the probability of selecting a square?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87" name="Google Shape;87;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6: Day</a:t>
            </a:r>
            <a:r>
              <a:rPr b="1" lang="en-GB">
                <a:solidFill>
                  <a:srgbClr val="FFFFFF"/>
                </a:solidFill>
                <a:latin typeface="Nunito Sans"/>
                <a:ea typeface="Nunito Sans"/>
                <a:cs typeface="Nunito Sans"/>
                <a:sym typeface="Nunito Sans"/>
              </a:rPr>
              <a:t> 1</a:t>
            </a:r>
            <a:endParaRPr b="1">
              <a:solidFill>
                <a:srgbClr val="FFFFFF"/>
              </a:solidFill>
              <a:latin typeface="Nunito Sans"/>
              <a:ea typeface="Nunito Sans"/>
              <a:cs typeface="Nunito Sans"/>
              <a:sym typeface="Nunito Sans"/>
            </a:endParaRPr>
          </a:p>
        </p:txBody>
      </p:sp>
      <p:pic>
        <p:nvPicPr>
          <p:cNvPr id="88" name="Google Shape;88;p18"/>
          <p:cNvPicPr preferRelativeResize="0"/>
          <p:nvPr/>
        </p:nvPicPr>
        <p:blipFill>
          <a:blip r:embed="rId3">
            <a:alphaModFix/>
          </a:blip>
          <a:stretch>
            <a:fillRect/>
          </a:stretch>
        </p:blipFill>
        <p:spPr>
          <a:xfrm>
            <a:off x="836425" y="2967275"/>
            <a:ext cx="2368450" cy="1437725"/>
          </a:xfrm>
          <a:prstGeom prst="rect">
            <a:avLst/>
          </a:prstGeom>
          <a:noFill/>
          <a:ln>
            <a:noFill/>
          </a:ln>
        </p:spPr>
      </p:pic>
      <p:grpSp>
        <p:nvGrpSpPr>
          <p:cNvPr id="89" name="Google Shape;89;p18"/>
          <p:cNvGrpSpPr/>
          <p:nvPr/>
        </p:nvGrpSpPr>
        <p:grpSpPr>
          <a:xfrm>
            <a:off x="3864941" y="836700"/>
            <a:ext cx="235655" cy="481300"/>
            <a:chOff x="4963775" y="5368550"/>
            <a:chExt cx="294900" cy="481300"/>
          </a:xfrm>
        </p:grpSpPr>
        <p:cxnSp>
          <p:nvCxnSpPr>
            <p:cNvPr id="90" name="Google Shape;90;p18"/>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91" name="Google Shape;91;p18"/>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4</a:t>
              </a:r>
              <a:endParaRPr>
                <a:solidFill>
                  <a:srgbClr val="000000"/>
                </a:solidFill>
                <a:latin typeface="Nunito Sans"/>
                <a:ea typeface="Nunito Sans"/>
                <a:cs typeface="Nunito Sans"/>
                <a:sym typeface="Nunito Sans"/>
              </a:endParaRPr>
            </a:p>
          </p:txBody>
        </p:sp>
        <p:sp>
          <p:nvSpPr>
            <p:cNvPr id="92" name="Google Shape;92;p18"/>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15</a:t>
              </a:r>
              <a:endParaRPr>
                <a:solidFill>
                  <a:srgbClr val="000000"/>
                </a:solidFill>
                <a:latin typeface="Nunito Sans"/>
                <a:ea typeface="Nunito Sans"/>
                <a:cs typeface="Nunito Sans"/>
                <a:sym typeface="Nunito Sans"/>
              </a:endParaRPr>
            </a:p>
          </p:txBody>
        </p:sp>
      </p:grpSp>
      <p:grpSp>
        <p:nvGrpSpPr>
          <p:cNvPr id="93" name="Google Shape;93;p18"/>
          <p:cNvGrpSpPr/>
          <p:nvPr/>
        </p:nvGrpSpPr>
        <p:grpSpPr>
          <a:xfrm>
            <a:off x="7047639" y="1547350"/>
            <a:ext cx="159954" cy="481300"/>
            <a:chOff x="4963775" y="5368550"/>
            <a:chExt cx="294900" cy="481300"/>
          </a:xfrm>
        </p:grpSpPr>
        <p:cxnSp>
          <p:nvCxnSpPr>
            <p:cNvPr id="94" name="Google Shape;94;p18"/>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95" name="Google Shape;95;p18"/>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i="1" lang="en-GB">
                  <a:solidFill>
                    <a:srgbClr val="000000"/>
                  </a:solidFill>
                  <a:latin typeface="Times New Roman"/>
                  <a:ea typeface="Times New Roman"/>
                  <a:cs typeface="Times New Roman"/>
                  <a:sym typeface="Times New Roman"/>
                </a:rPr>
                <a:t>t</a:t>
              </a:r>
              <a:endParaRPr i="1">
                <a:solidFill>
                  <a:srgbClr val="000000"/>
                </a:solidFill>
                <a:latin typeface="Times New Roman"/>
                <a:ea typeface="Times New Roman"/>
                <a:cs typeface="Times New Roman"/>
                <a:sym typeface="Times New Roman"/>
              </a:endParaRPr>
            </a:p>
          </p:txBody>
        </p:sp>
        <p:sp>
          <p:nvSpPr>
            <p:cNvPr id="96" name="Google Shape;96;p18"/>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i="1" lang="en-GB">
                  <a:solidFill>
                    <a:srgbClr val="000000"/>
                  </a:solidFill>
                  <a:latin typeface="Times New Roman"/>
                  <a:ea typeface="Times New Roman"/>
                  <a:cs typeface="Times New Roman"/>
                  <a:sym typeface="Times New Roman"/>
                </a:rPr>
                <a:t>d</a:t>
              </a:r>
              <a:endParaRPr i="1">
                <a:solidFill>
                  <a:srgbClr val="000000"/>
                </a:solidFill>
                <a:latin typeface="Times New Roman"/>
                <a:ea typeface="Times New Roman"/>
                <a:cs typeface="Times New Roman"/>
                <a:sym typeface="Times New Roman"/>
              </a:endParaRPr>
            </a:p>
          </p:txBody>
        </p:sp>
      </p:grpSp>
      <p:pic>
        <p:nvPicPr>
          <p:cNvPr id="97" name="Google Shape;97;p18"/>
          <p:cNvPicPr preferRelativeResize="0"/>
          <p:nvPr/>
        </p:nvPicPr>
        <p:blipFill>
          <a:blip r:embed="rId4">
            <a:alphaModFix/>
          </a:blip>
          <a:stretch>
            <a:fillRect/>
          </a:stretch>
        </p:blipFill>
        <p:spPr>
          <a:xfrm>
            <a:off x="5542950" y="3269163"/>
            <a:ext cx="2933700" cy="12477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graphicFrame>
        <p:nvGraphicFramePr>
          <p:cNvPr id="102" name="Google Shape;102;p19"/>
          <p:cNvGraphicFramePr/>
          <p:nvPr/>
        </p:nvGraphicFramePr>
        <p:xfrm>
          <a:off x="108044" y="862525"/>
          <a:ext cx="3000000" cy="3000000"/>
        </p:xfrm>
        <a:graphic>
          <a:graphicData uri="http://schemas.openxmlformats.org/drawingml/2006/table">
            <a:tbl>
              <a:tblPr bandRow="1" firstRow="1">
                <a:noFill/>
                <a:tableStyleId>{58BEC435-EA1B-4139-A816-216CBE2EB526}</a:tableStyleId>
              </a:tblPr>
              <a:tblGrid>
                <a:gridCol w="1546950"/>
                <a:gridCol w="1301375"/>
                <a:gridCol w="1615625"/>
                <a:gridCol w="1350275"/>
                <a:gridCol w="3067850"/>
              </a:tblGrid>
              <a:tr h="11753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larger amount when £63 is shared in the ratio 3:4</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£36</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2) Write </a:t>
                      </a:r>
                      <a:r>
                        <a:rPr b="0" baseline="3000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as a mixed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8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number.</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0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3 </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Rearrange the formula to make </a:t>
                      </a:r>
                      <a:r>
                        <a:rPr b="0" i="1" lang="en-GB" sz="1600">
                          <a:solidFill>
                            <a:schemeClr val="dk1"/>
                          </a:solidFill>
                          <a:latin typeface="Times New Roman"/>
                          <a:ea typeface="Times New Roman"/>
                          <a:cs typeface="Times New Roman"/>
                          <a:sym typeface="Times New Roman"/>
                        </a:rPr>
                        <a:t>t</a:t>
                      </a:r>
                      <a:r>
                        <a:rPr b="0" lang="en-GB" sz="1600">
                          <a:solidFill>
                            <a:srgbClr val="000000"/>
                          </a:solidFill>
                          <a:latin typeface="Nunito Sans"/>
                          <a:ea typeface="Nunito Sans"/>
                          <a:cs typeface="Nunito Sans"/>
                          <a:sym typeface="Nunito Sans"/>
                        </a:rPr>
                        <a:t> the subject:</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a:t>
                      </a:r>
                      <a:r>
                        <a:rPr b="0" i="1" lang="en-GB" sz="1600">
                          <a:solidFill>
                            <a:srgbClr val="000000"/>
                          </a:solidFill>
                          <a:latin typeface="Times New Roman"/>
                          <a:ea typeface="Times New Roman"/>
                          <a:cs typeface="Times New Roman"/>
                          <a:sym typeface="Times New Roman"/>
                        </a:rPr>
                        <a:t>s</a:t>
                      </a:r>
                      <a:r>
                        <a:rPr b="0" lang="en-GB" sz="1600">
                          <a:solidFill>
                            <a:srgbClr val="000000"/>
                          </a:solidFill>
                          <a:latin typeface="Nunito Sans"/>
                          <a:ea typeface="Nunito Sans"/>
                          <a:cs typeface="Nunito Sans"/>
                          <a:sym typeface="Nunito Sans"/>
                        </a:rPr>
                        <a:t> =         </a:t>
                      </a:r>
                      <a:r>
                        <a:rPr b="0" i="1" lang="en-GB" sz="1600">
                          <a:solidFill>
                            <a:srgbClr val="00BC89"/>
                          </a:solidFill>
                          <a:latin typeface="Times New Roman"/>
                          <a:ea typeface="Times New Roman"/>
                          <a:cs typeface="Times New Roman"/>
                          <a:sym typeface="Times New Roman"/>
                        </a:rPr>
                        <a:t>t </a:t>
                      </a:r>
                      <a:r>
                        <a:rPr b="0" lang="en-GB" sz="1600">
                          <a:solidFill>
                            <a:srgbClr val="00BC89"/>
                          </a:solidFill>
                          <a:latin typeface="Nunito Sans"/>
                          <a:ea typeface="Nunito Sans"/>
                          <a:cs typeface="Nunito Sans"/>
                          <a:sym typeface="Nunito Sans"/>
                        </a:rPr>
                        <a:t>=</a:t>
                      </a:r>
                      <a:r>
                        <a:rPr b="0" lang="en-GB" sz="1600">
                          <a:solidFill>
                            <a:schemeClr val="dk1"/>
                          </a:solidFill>
                          <a:latin typeface="Nunito Sans"/>
                          <a:ea typeface="Nunito Sans"/>
                          <a:cs typeface="Nunito Sans"/>
                          <a:sym typeface="Nunito Sans"/>
                        </a:rPr>
                        <a:t>       </a:t>
                      </a:r>
                      <a:r>
                        <a:rPr b="0" lang="en-GB" sz="1600">
                          <a:solidFill>
                            <a:srgbClr val="000000"/>
                          </a:solidFill>
                          <a:latin typeface="Nunito Sans"/>
                          <a:ea typeface="Nunito Sans"/>
                          <a:cs typeface="Nunito Sans"/>
                          <a:sym typeface="Nunito Sans"/>
                        </a:rPr>
                        <a:t>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baseline="-2500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584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size of the angle marked </a:t>
                      </a:r>
                      <a:r>
                        <a:rPr i="1" lang="en-GB" sz="1600">
                          <a:solidFill>
                            <a:schemeClr val="dk1"/>
                          </a:solidFill>
                          <a:latin typeface="Times New Roman"/>
                          <a:ea typeface="Times New Roman"/>
                          <a:cs typeface="Times New Roman"/>
                          <a:sym typeface="Times New Roman"/>
                        </a:rPr>
                        <a:t>r</a:t>
                      </a:r>
                      <a:r>
                        <a:rPr lang="en-GB" sz="1600">
                          <a:solidFill>
                            <a:schemeClr val="dk1"/>
                          </a:solidFill>
                          <a:latin typeface="Nunito Sans"/>
                          <a:ea typeface="Nunito Sans"/>
                          <a:cs typeface="Nunito Sans"/>
                          <a:sym typeface="Nunito Sans"/>
                        </a:rPr>
                        <a:t>?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State the angle rule used.</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39</a:t>
                      </a:r>
                      <a:r>
                        <a:rPr baseline="30000" lang="en-GB" sz="1600">
                          <a:solidFill>
                            <a:srgbClr val="00BC89"/>
                          </a:solidFill>
                          <a:latin typeface="Nunito Sans"/>
                          <a:ea typeface="Nunito Sans"/>
                          <a:cs typeface="Nunito Sans"/>
                          <a:sym typeface="Nunito Sans"/>
                        </a:rPr>
                        <a:t>o</a:t>
                      </a:r>
                      <a:r>
                        <a:rPr lang="en-GB" sz="1600">
                          <a:solidFill>
                            <a:srgbClr val="00BC89"/>
                          </a:solidFill>
                          <a:latin typeface="Nunito Sans"/>
                          <a:ea typeface="Nunito Sans"/>
                          <a:cs typeface="Nunito Sans"/>
                          <a:sym typeface="Nunito Sans"/>
                        </a:rPr>
                        <a:t>, alternate angles are equal</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latin typeface="Nunito Sans"/>
                          <a:ea typeface="Nunito Sans"/>
                          <a:cs typeface="Nunito Sans"/>
                          <a:sym typeface="Nunito Sans"/>
                        </a:rPr>
                        <a:t>The</a:t>
                      </a:r>
                      <a:r>
                        <a:rPr lang="en-GB" sz="1600">
                          <a:solidFill>
                            <a:srgbClr val="000000"/>
                          </a:solidFill>
                          <a:latin typeface="Nunito Sans"/>
                          <a:ea typeface="Nunito Sans"/>
                          <a:cs typeface="Nunito Sans"/>
                          <a:sym typeface="Nunito Sans"/>
                        </a:rPr>
                        <a:t> coloured shapes below are placed </a:t>
                      </a:r>
                      <a:r>
                        <a:rPr lang="en-GB" sz="1600">
                          <a:latin typeface="Nunito Sans"/>
                          <a:ea typeface="Nunito Sans"/>
                          <a:cs typeface="Nunito Sans"/>
                          <a:sym typeface="Nunito Sans"/>
                        </a:rPr>
                        <a:t>in a bag. When taking a shape from the bag at random, what is the probability of selecting a square? </a:t>
                      </a:r>
                      <a:r>
                        <a:rPr lang="en-GB" sz="1600">
                          <a:solidFill>
                            <a:srgbClr val="00BC89"/>
                          </a:solidFill>
                          <a:latin typeface="Nunito Sans"/>
                          <a:ea typeface="Nunito Sans"/>
                          <a:cs typeface="Nunito Sans"/>
                          <a:sym typeface="Nunito Sans"/>
                        </a:rPr>
                        <a:t> </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03" name="Google Shape;103;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6: Day</a:t>
            </a:r>
            <a:r>
              <a:rPr b="1" lang="en-GB">
                <a:solidFill>
                  <a:srgbClr val="FFFFFF"/>
                </a:solidFill>
                <a:latin typeface="Nunito Sans"/>
                <a:ea typeface="Nunito Sans"/>
                <a:cs typeface="Nunito Sans"/>
                <a:sym typeface="Nunito Sans"/>
              </a:rPr>
              <a:t> 1 Answers</a:t>
            </a:r>
            <a:endParaRPr b="1">
              <a:solidFill>
                <a:srgbClr val="FFFFFF"/>
              </a:solidFill>
              <a:latin typeface="Nunito Sans"/>
              <a:ea typeface="Nunito Sans"/>
              <a:cs typeface="Nunito Sans"/>
              <a:sym typeface="Nunito Sans"/>
            </a:endParaRPr>
          </a:p>
        </p:txBody>
      </p:sp>
      <p:pic>
        <p:nvPicPr>
          <p:cNvPr id="104" name="Google Shape;104;p19"/>
          <p:cNvPicPr preferRelativeResize="0"/>
          <p:nvPr/>
        </p:nvPicPr>
        <p:blipFill>
          <a:blip r:embed="rId3">
            <a:alphaModFix/>
          </a:blip>
          <a:stretch>
            <a:fillRect/>
          </a:stretch>
        </p:blipFill>
        <p:spPr>
          <a:xfrm>
            <a:off x="836425" y="2967275"/>
            <a:ext cx="2368450" cy="1437725"/>
          </a:xfrm>
          <a:prstGeom prst="rect">
            <a:avLst/>
          </a:prstGeom>
          <a:noFill/>
          <a:ln>
            <a:noFill/>
          </a:ln>
        </p:spPr>
      </p:pic>
      <p:pic>
        <p:nvPicPr>
          <p:cNvPr id="105" name="Google Shape;105;p19"/>
          <p:cNvPicPr preferRelativeResize="0"/>
          <p:nvPr/>
        </p:nvPicPr>
        <p:blipFill>
          <a:blip r:embed="rId4">
            <a:alphaModFix/>
          </a:blip>
          <a:stretch>
            <a:fillRect/>
          </a:stretch>
        </p:blipFill>
        <p:spPr>
          <a:xfrm>
            <a:off x="5542950" y="3269163"/>
            <a:ext cx="2933700" cy="1247775"/>
          </a:xfrm>
          <a:prstGeom prst="rect">
            <a:avLst/>
          </a:prstGeom>
          <a:noFill/>
          <a:ln>
            <a:noFill/>
          </a:ln>
        </p:spPr>
      </p:pic>
      <p:grpSp>
        <p:nvGrpSpPr>
          <p:cNvPr id="106" name="Google Shape;106;p19"/>
          <p:cNvGrpSpPr/>
          <p:nvPr/>
        </p:nvGrpSpPr>
        <p:grpSpPr>
          <a:xfrm>
            <a:off x="3864941" y="836700"/>
            <a:ext cx="235655" cy="481300"/>
            <a:chOff x="4963775" y="5368550"/>
            <a:chExt cx="294900" cy="481300"/>
          </a:xfrm>
        </p:grpSpPr>
        <p:cxnSp>
          <p:nvCxnSpPr>
            <p:cNvPr id="107" name="Google Shape;107;p19"/>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08" name="Google Shape;108;p19"/>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4</a:t>
              </a:r>
              <a:endParaRPr>
                <a:solidFill>
                  <a:srgbClr val="000000"/>
                </a:solidFill>
                <a:latin typeface="Nunito Sans"/>
                <a:ea typeface="Nunito Sans"/>
                <a:cs typeface="Nunito Sans"/>
                <a:sym typeface="Nunito Sans"/>
              </a:endParaRPr>
            </a:p>
          </p:txBody>
        </p:sp>
        <p:sp>
          <p:nvSpPr>
            <p:cNvPr id="109" name="Google Shape;109;p19"/>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15</a:t>
              </a:r>
              <a:endParaRPr>
                <a:solidFill>
                  <a:srgbClr val="000000"/>
                </a:solidFill>
                <a:latin typeface="Nunito Sans"/>
                <a:ea typeface="Nunito Sans"/>
                <a:cs typeface="Nunito Sans"/>
                <a:sym typeface="Nunito Sans"/>
              </a:endParaRPr>
            </a:p>
          </p:txBody>
        </p:sp>
      </p:grpSp>
      <p:grpSp>
        <p:nvGrpSpPr>
          <p:cNvPr id="110" name="Google Shape;110;p19"/>
          <p:cNvGrpSpPr/>
          <p:nvPr/>
        </p:nvGrpSpPr>
        <p:grpSpPr>
          <a:xfrm>
            <a:off x="3204866" y="1576100"/>
            <a:ext cx="235655" cy="481300"/>
            <a:chOff x="4963775" y="5368550"/>
            <a:chExt cx="294900" cy="481300"/>
          </a:xfrm>
        </p:grpSpPr>
        <p:cxnSp>
          <p:nvCxnSpPr>
            <p:cNvPr id="111" name="Google Shape;111;p19"/>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112" name="Google Shape;112;p19"/>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4</a:t>
              </a:r>
              <a:endParaRPr>
                <a:solidFill>
                  <a:srgbClr val="00BC89"/>
                </a:solidFill>
                <a:latin typeface="Nunito Sans"/>
                <a:ea typeface="Nunito Sans"/>
                <a:cs typeface="Nunito Sans"/>
                <a:sym typeface="Nunito Sans"/>
              </a:endParaRPr>
            </a:p>
          </p:txBody>
        </p:sp>
        <p:sp>
          <p:nvSpPr>
            <p:cNvPr id="113" name="Google Shape;113;p19"/>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3</a:t>
              </a:r>
              <a:endParaRPr>
                <a:solidFill>
                  <a:srgbClr val="00BC89"/>
                </a:solidFill>
                <a:latin typeface="Nunito Sans"/>
                <a:ea typeface="Nunito Sans"/>
                <a:cs typeface="Nunito Sans"/>
                <a:sym typeface="Nunito Sans"/>
              </a:endParaRPr>
            </a:p>
          </p:txBody>
        </p:sp>
      </p:grpSp>
      <p:grpSp>
        <p:nvGrpSpPr>
          <p:cNvPr id="114" name="Google Shape;114;p19"/>
          <p:cNvGrpSpPr/>
          <p:nvPr/>
        </p:nvGrpSpPr>
        <p:grpSpPr>
          <a:xfrm>
            <a:off x="7047639" y="1547350"/>
            <a:ext cx="159954" cy="481300"/>
            <a:chOff x="4963775" y="5368550"/>
            <a:chExt cx="294900" cy="481300"/>
          </a:xfrm>
        </p:grpSpPr>
        <p:cxnSp>
          <p:nvCxnSpPr>
            <p:cNvPr id="115" name="Google Shape;115;p19"/>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16" name="Google Shape;116;p19"/>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i="1" lang="en-GB">
                  <a:solidFill>
                    <a:srgbClr val="000000"/>
                  </a:solidFill>
                  <a:latin typeface="Times New Roman"/>
                  <a:ea typeface="Times New Roman"/>
                  <a:cs typeface="Times New Roman"/>
                  <a:sym typeface="Times New Roman"/>
                </a:rPr>
                <a:t>t</a:t>
              </a:r>
              <a:endParaRPr i="1">
                <a:solidFill>
                  <a:srgbClr val="000000"/>
                </a:solidFill>
                <a:latin typeface="Times New Roman"/>
                <a:ea typeface="Times New Roman"/>
                <a:cs typeface="Times New Roman"/>
                <a:sym typeface="Times New Roman"/>
              </a:endParaRPr>
            </a:p>
          </p:txBody>
        </p:sp>
        <p:sp>
          <p:nvSpPr>
            <p:cNvPr id="117" name="Google Shape;117;p19"/>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i="1" lang="en-GB">
                  <a:solidFill>
                    <a:srgbClr val="000000"/>
                  </a:solidFill>
                  <a:latin typeface="Times New Roman"/>
                  <a:ea typeface="Times New Roman"/>
                  <a:cs typeface="Times New Roman"/>
                  <a:sym typeface="Times New Roman"/>
                </a:rPr>
                <a:t>d</a:t>
              </a:r>
              <a:endParaRPr i="1">
                <a:solidFill>
                  <a:srgbClr val="000000"/>
                </a:solidFill>
                <a:latin typeface="Times New Roman"/>
                <a:ea typeface="Times New Roman"/>
                <a:cs typeface="Times New Roman"/>
                <a:sym typeface="Times New Roman"/>
              </a:endParaRPr>
            </a:p>
          </p:txBody>
        </p:sp>
      </p:grpSp>
      <p:grpSp>
        <p:nvGrpSpPr>
          <p:cNvPr id="118" name="Google Shape;118;p19"/>
          <p:cNvGrpSpPr/>
          <p:nvPr/>
        </p:nvGrpSpPr>
        <p:grpSpPr>
          <a:xfrm>
            <a:off x="7745278" y="1547350"/>
            <a:ext cx="235655" cy="481300"/>
            <a:chOff x="4963775" y="5368550"/>
            <a:chExt cx="294900" cy="481300"/>
          </a:xfrm>
        </p:grpSpPr>
        <p:cxnSp>
          <p:nvCxnSpPr>
            <p:cNvPr id="119" name="Google Shape;119;p19"/>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120" name="Google Shape;120;p19"/>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i="1" lang="en-GB">
                  <a:solidFill>
                    <a:srgbClr val="00BC89"/>
                  </a:solidFill>
                  <a:latin typeface="Times New Roman"/>
                  <a:ea typeface="Times New Roman"/>
                  <a:cs typeface="Times New Roman"/>
                  <a:sym typeface="Times New Roman"/>
                </a:rPr>
                <a:t>s</a:t>
              </a:r>
              <a:endParaRPr i="1">
                <a:solidFill>
                  <a:srgbClr val="00BC89"/>
                </a:solidFill>
                <a:latin typeface="Times New Roman"/>
                <a:ea typeface="Times New Roman"/>
                <a:cs typeface="Times New Roman"/>
                <a:sym typeface="Times New Roman"/>
              </a:endParaRPr>
            </a:p>
          </p:txBody>
        </p:sp>
        <p:sp>
          <p:nvSpPr>
            <p:cNvPr id="121" name="Google Shape;121;p19"/>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i="1" lang="en-GB">
                  <a:solidFill>
                    <a:srgbClr val="00BC89"/>
                  </a:solidFill>
                  <a:latin typeface="Times New Roman"/>
                  <a:ea typeface="Times New Roman"/>
                  <a:cs typeface="Times New Roman"/>
                  <a:sym typeface="Times New Roman"/>
                </a:rPr>
                <a:t>d</a:t>
              </a:r>
              <a:endParaRPr i="1">
                <a:solidFill>
                  <a:srgbClr val="00BC89"/>
                </a:solidFill>
                <a:latin typeface="Times New Roman"/>
                <a:ea typeface="Times New Roman"/>
                <a:cs typeface="Times New Roman"/>
                <a:sym typeface="Times New Roman"/>
              </a:endParaRPr>
            </a:p>
          </p:txBody>
        </p:sp>
      </p:grpSp>
      <p:grpSp>
        <p:nvGrpSpPr>
          <p:cNvPr id="122" name="Google Shape;122;p19"/>
          <p:cNvGrpSpPr/>
          <p:nvPr/>
        </p:nvGrpSpPr>
        <p:grpSpPr>
          <a:xfrm>
            <a:off x="4692616" y="3269175"/>
            <a:ext cx="235655" cy="481300"/>
            <a:chOff x="4963775" y="5368550"/>
            <a:chExt cx="294900" cy="481300"/>
          </a:xfrm>
        </p:grpSpPr>
        <p:cxnSp>
          <p:nvCxnSpPr>
            <p:cNvPr id="123" name="Google Shape;123;p19"/>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124" name="Google Shape;124;p19"/>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2</a:t>
              </a:r>
              <a:endParaRPr>
                <a:solidFill>
                  <a:srgbClr val="00BC89"/>
                </a:solidFill>
                <a:latin typeface="Nunito Sans"/>
                <a:ea typeface="Nunito Sans"/>
                <a:cs typeface="Nunito Sans"/>
                <a:sym typeface="Nunito Sans"/>
              </a:endParaRPr>
            </a:p>
          </p:txBody>
        </p:sp>
        <p:sp>
          <p:nvSpPr>
            <p:cNvPr id="125" name="Google Shape;125;p19"/>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1</a:t>
              </a:r>
              <a:endParaRPr>
                <a:solidFill>
                  <a:srgbClr val="00BC89"/>
                </a:solidFill>
                <a:latin typeface="Nunito Sans"/>
                <a:ea typeface="Nunito Sans"/>
                <a:cs typeface="Nunito Sans"/>
                <a:sym typeface="Nunito Sans"/>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graphicFrame>
        <p:nvGraphicFramePr>
          <p:cNvPr id="130" name="Google Shape;130;p20"/>
          <p:cNvGraphicFramePr/>
          <p:nvPr/>
        </p:nvGraphicFramePr>
        <p:xfrm>
          <a:off x="108044" y="862525"/>
          <a:ext cx="3000000" cy="3000000"/>
        </p:xfrm>
        <a:graphic>
          <a:graphicData uri="http://schemas.openxmlformats.org/drawingml/2006/table">
            <a:tbl>
              <a:tblPr bandRow="1" firstRow="1">
                <a:noFill/>
                <a:tableStyleId>{58BEC435-EA1B-4139-A816-216CBE2EB526}</a:tableStyleId>
              </a:tblPr>
              <a:tblGrid>
                <a:gridCol w="1546950"/>
                <a:gridCol w="1301375"/>
                <a:gridCol w="1615625"/>
                <a:gridCol w="1350275"/>
                <a:gridCol w="3067850"/>
              </a:tblGrid>
              <a:tr h="13025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larger amount when €45 is shared in the ratio 2:1</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a:t>
                      </a:r>
                      <a:r>
                        <a:rPr b="0" baseline="3000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as an improper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8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fraction.</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Rearrange the formula to make </a:t>
                      </a:r>
                      <a:r>
                        <a:rPr b="0" i="1" lang="en-GB" sz="1600">
                          <a:solidFill>
                            <a:schemeClr val="dk1"/>
                          </a:solidFill>
                          <a:latin typeface="Times New Roman"/>
                          <a:ea typeface="Times New Roman"/>
                          <a:cs typeface="Times New Roman"/>
                          <a:sym typeface="Times New Roman"/>
                        </a:rPr>
                        <a:t>F</a:t>
                      </a:r>
                      <a:r>
                        <a:rPr b="0" lang="en-GB" sz="1600">
                          <a:solidFill>
                            <a:schemeClr val="dk1"/>
                          </a:solidFill>
                          <a:latin typeface="Nunito Sans"/>
                          <a:ea typeface="Nunito Sans"/>
                          <a:cs typeface="Nunito Sans"/>
                          <a:sym typeface="Nunito Sans"/>
                        </a:rPr>
                        <a:t> the subject:</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a:t>
                      </a:r>
                      <a:r>
                        <a:rPr b="0" i="1" lang="en-GB" sz="1600">
                          <a:solidFill>
                            <a:schemeClr val="dk1"/>
                          </a:solidFill>
                          <a:latin typeface="Times New Roman"/>
                          <a:ea typeface="Times New Roman"/>
                          <a:cs typeface="Times New Roman"/>
                          <a:sym typeface="Times New Roman"/>
                        </a:rPr>
                        <a:t>W</a:t>
                      </a:r>
                      <a:r>
                        <a:rPr b="0" lang="en-GB" sz="1600">
                          <a:solidFill>
                            <a:schemeClr val="dk1"/>
                          </a:solidFill>
                          <a:latin typeface="Nunito Sans"/>
                          <a:ea typeface="Nunito Sans"/>
                          <a:cs typeface="Nunito Sans"/>
                          <a:sym typeface="Nunito Sans"/>
                        </a:rPr>
                        <a:t> = </a:t>
                      </a:r>
                      <a:r>
                        <a:rPr b="0" i="1" lang="en-GB" sz="1600">
                          <a:solidFill>
                            <a:schemeClr val="dk1"/>
                          </a:solidFill>
                          <a:latin typeface="Times New Roman"/>
                          <a:ea typeface="Times New Roman"/>
                          <a:cs typeface="Times New Roman"/>
                          <a:sym typeface="Times New Roman"/>
                        </a:rPr>
                        <a:t>Fd</a:t>
                      </a:r>
                      <a:endParaRPr b="0" i="1" sz="1600">
                        <a:solidFill>
                          <a:schemeClr val="dk1"/>
                        </a:solidFill>
                        <a:latin typeface="Times New Roman"/>
                        <a:ea typeface="Times New Roman"/>
                        <a:cs typeface="Times New Roman"/>
                        <a:sym typeface="Times New Roman"/>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4883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size of the angle marked </a:t>
                      </a:r>
                      <a:r>
                        <a:rPr i="1" lang="en-GB" sz="1600">
                          <a:solidFill>
                            <a:schemeClr val="dk1"/>
                          </a:solidFill>
                          <a:latin typeface="Times New Roman"/>
                          <a:ea typeface="Times New Roman"/>
                          <a:cs typeface="Times New Roman"/>
                          <a:sym typeface="Times New Roman"/>
                        </a:rPr>
                        <a:t>s</a:t>
                      </a:r>
                      <a:r>
                        <a:rPr lang="en-GB" sz="1600">
                          <a:solidFill>
                            <a:schemeClr val="dk1"/>
                          </a:solidFill>
                          <a:latin typeface="Nunito Sans"/>
                          <a:ea typeface="Nunito Sans"/>
                          <a:cs typeface="Nunito Sans"/>
                          <a:sym typeface="Nunito Sans"/>
                        </a:rPr>
                        <a:t>?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State the angle rule used.</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The coloured shapes below are placed in a bag. When taking a shape from the bag at random, what is the probability of selecting a blue shape?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31" name="Google Shape;131;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6: Day</a:t>
            </a:r>
            <a:r>
              <a:rPr b="1" lang="en-GB">
                <a:solidFill>
                  <a:srgbClr val="FFFFFF"/>
                </a:solidFill>
                <a:latin typeface="Nunito Sans"/>
                <a:ea typeface="Nunito Sans"/>
                <a:cs typeface="Nunito Sans"/>
                <a:sym typeface="Nunito Sans"/>
              </a:rPr>
              <a:t> 2</a:t>
            </a:r>
            <a:endParaRPr b="1">
              <a:solidFill>
                <a:srgbClr val="FFFFFF"/>
              </a:solidFill>
              <a:latin typeface="Nunito Sans"/>
              <a:ea typeface="Nunito Sans"/>
              <a:cs typeface="Nunito Sans"/>
              <a:sym typeface="Nunito Sans"/>
            </a:endParaRPr>
          </a:p>
        </p:txBody>
      </p:sp>
      <p:pic>
        <p:nvPicPr>
          <p:cNvPr id="132" name="Google Shape;132;p20"/>
          <p:cNvPicPr preferRelativeResize="0"/>
          <p:nvPr/>
        </p:nvPicPr>
        <p:blipFill>
          <a:blip r:embed="rId3">
            <a:alphaModFix/>
          </a:blip>
          <a:stretch>
            <a:fillRect/>
          </a:stretch>
        </p:blipFill>
        <p:spPr>
          <a:xfrm>
            <a:off x="770350" y="2980800"/>
            <a:ext cx="2336150" cy="1422650"/>
          </a:xfrm>
          <a:prstGeom prst="rect">
            <a:avLst/>
          </a:prstGeom>
          <a:noFill/>
          <a:ln>
            <a:noFill/>
          </a:ln>
        </p:spPr>
      </p:pic>
      <p:grpSp>
        <p:nvGrpSpPr>
          <p:cNvPr id="133" name="Google Shape;133;p20"/>
          <p:cNvGrpSpPr/>
          <p:nvPr/>
        </p:nvGrpSpPr>
        <p:grpSpPr>
          <a:xfrm>
            <a:off x="3788453" y="801025"/>
            <a:ext cx="430130" cy="481300"/>
            <a:chOff x="6337303" y="1475425"/>
            <a:chExt cx="430130" cy="481300"/>
          </a:xfrm>
        </p:grpSpPr>
        <p:grpSp>
          <p:nvGrpSpPr>
            <p:cNvPr id="134" name="Google Shape;134;p20"/>
            <p:cNvGrpSpPr/>
            <p:nvPr/>
          </p:nvGrpSpPr>
          <p:grpSpPr>
            <a:xfrm>
              <a:off x="6531778" y="1475425"/>
              <a:ext cx="235655" cy="481300"/>
              <a:chOff x="4963775" y="5368550"/>
              <a:chExt cx="294900" cy="481300"/>
            </a:xfrm>
          </p:grpSpPr>
          <p:cxnSp>
            <p:nvCxnSpPr>
              <p:cNvPr id="135" name="Google Shape;135;p20"/>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36" name="Google Shape;136;p20"/>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5</a:t>
                </a:r>
                <a:endParaRPr>
                  <a:solidFill>
                    <a:srgbClr val="000000"/>
                  </a:solidFill>
                  <a:latin typeface="Nunito Sans"/>
                  <a:ea typeface="Nunito Sans"/>
                  <a:cs typeface="Nunito Sans"/>
                  <a:sym typeface="Nunito Sans"/>
                </a:endParaRPr>
              </a:p>
            </p:txBody>
          </p:sp>
          <p:sp>
            <p:nvSpPr>
              <p:cNvPr id="137" name="Google Shape;137;p20"/>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4</a:t>
                </a:r>
                <a:endParaRPr>
                  <a:solidFill>
                    <a:srgbClr val="000000"/>
                  </a:solidFill>
                  <a:latin typeface="Nunito Sans"/>
                  <a:ea typeface="Nunito Sans"/>
                  <a:cs typeface="Nunito Sans"/>
                  <a:sym typeface="Nunito Sans"/>
                </a:endParaRPr>
              </a:p>
            </p:txBody>
          </p:sp>
        </p:grpSp>
        <p:sp>
          <p:nvSpPr>
            <p:cNvPr id="138" name="Google Shape;138;p20"/>
            <p:cNvSpPr txBox="1"/>
            <p:nvPr/>
          </p:nvSpPr>
          <p:spPr>
            <a:xfrm>
              <a:off x="6337303" y="1608375"/>
              <a:ext cx="2358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3</a:t>
              </a:r>
              <a:endParaRPr>
                <a:solidFill>
                  <a:srgbClr val="000000"/>
                </a:solidFill>
                <a:latin typeface="Nunito Sans"/>
                <a:ea typeface="Nunito Sans"/>
                <a:cs typeface="Nunito Sans"/>
                <a:sym typeface="Nunito Sans"/>
              </a:endParaRPr>
            </a:p>
          </p:txBody>
        </p:sp>
      </p:grpSp>
      <p:pic>
        <p:nvPicPr>
          <p:cNvPr id="139" name="Google Shape;139;p20"/>
          <p:cNvPicPr preferRelativeResize="0"/>
          <p:nvPr/>
        </p:nvPicPr>
        <p:blipFill>
          <a:blip r:embed="rId4">
            <a:alphaModFix/>
          </a:blip>
          <a:stretch>
            <a:fillRect/>
          </a:stretch>
        </p:blipFill>
        <p:spPr>
          <a:xfrm>
            <a:off x="5478675" y="3319363"/>
            <a:ext cx="2933700" cy="12477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graphicFrame>
        <p:nvGraphicFramePr>
          <p:cNvPr id="144" name="Google Shape;144;p21"/>
          <p:cNvGraphicFramePr/>
          <p:nvPr/>
        </p:nvGraphicFramePr>
        <p:xfrm>
          <a:off x="108044" y="862525"/>
          <a:ext cx="3000000" cy="3000000"/>
        </p:xfrm>
        <a:graphic>
          <a:graphicData uri="http://schemas.openxmlformats.org/drawingml/2006/table">
            <a:tbl>
              <a:tblPr bandRow="1" firstRow="1">
                <a:noFill/>
                <a:tableStyleId>{58BEC435-EA1B-4139-A816-216CBE2EB526}</a:tableStyleId>
              </a:tblPr>
              <a:tblGrid>
                <a:gridCol w="1546950"/>
                <a:gridCol w="1301375"/>
                <a:gridCol w="1615625"/>
                <a:gridCol w="1350275"/>
                <a:gridCol w="3067850"/>
              </a:tblGrid>
              <a:tr h="13079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larger amount when €45 is shared in the ratio 2:1</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€30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a:t>
                      </a:r>
                      <a:r>
                        <a:rPr b="0" baseline="3000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as an improper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8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fraction.</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baseline="-25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Rearrange the formula to make </a:t>
                      </a:r>
                      <a:r>
                        <a:rPr b="0" i="1" lang="en-GB" sz="1600">
                          <a:solidFill>
                            <a:schemeClr val="dk1"/>
                          </a:solidFill>
                          <a:latin typeface="Times New Roman"/>
                          <a:ea typeface="Times New Roman"/>
                          <a:cs typeface="Times New Roman"/>
                          <a:sym typeface="Times New Roman"/>
                        </a:rPr>
                        <a:t>F</a:t>
                      </a:r>
                      <a:r>
                        <a:rPr b="0" lang="en-GB" sz="1600">
                          <a:solidFill>
                            <a:schemeClr val="dk1"/>
                          </a:solidFill>
                          <a:latin typeface="Nunito Sans"/>
                          <a:ea typeface="Nunito Sans"/>
                          <a:cs typeface="Nunito Sans"/>
                          <a:sym typeface="Nunito Sans"/>
                        </a:rPr>
                        <a:t> the subject:</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a:t>
                      </a:r>
                      <a:r>
                        <a:rPr b="0" i="1" lang="en-GB" sz="1600">
                          <a:solidFill>
                            <a:schemeClr val="dk1"/>
                          </a:solidFill>
                          <a:latin typeface="Times New Roman"/>
                          <a:ea typeface="Times New Roman"/>
                          <a:cs typeface="Times New Roman"/>
                          <a:sym typeface="Times New Roman"/>
                        </a:rPr>
                        <a:t>W </a:t>
                      </a:r>
                      <a:r>
                        <a:rPr b="0" lang="en-GB" sz="1600">
                          <a:solidFill>
                            <a:schemeClr val="dk1"/>
                          </a:solidFill>
                          <a:latin typeface="Nunito Sans"/>
                          <a:ea typeface="Nunito Sans"/>
                          <a:cs typeface="Nunito Sans"/>
                          <a:sym typeface="Nunito Sans"/>
                        </a:rPr>
                        <a:t>=</a:t>
                      </a:r>
                      <a:r>
                        <a:rPr b="0" i="1" lang="en-GB" sz="1600">
                          <a:solidFill>
                            <a:schemeClr val="dk1"/>
                          </a:solidFill>
                          <a:latin typeface="Times New Roman"/>
                          <a:ea typeface="Times New Roman"/>
                          <a:cs typeface="Times New Roman"/>
                          <a:sym typeface="Times New Roman"/>
                        </a:rPr>
                        <a:t> Fd</a:t>
                      </a:r>
                      <a:r>
                        <a:rPr b="0" lang="en-GB" sz="1600">
                          <a:solidFill>
                            <a:schemeClr val="dk1"/>
                          </a:solidFill>
                          <a:latin typeface="Nunito Sans"/>
                          <a:ea typeface="Nunito Sans"/>
                          <a:cs typeface="Nunito Sans"/>
                          <a:sym typeface="Nunito Sans"/>
                        </a:rPr>
                        <a:t>           </a:t>
                      </a:r>
                      <a:r>
                        <a:rPr b="0" i="1" lang="en-GB" sz="1600">
                          <a:solidFill>
                            <a:srgbClr val="00BC89"/>
                          </a:solidFill>
                          <a:latin typeface="Times New Roman"/>
                          <a:ea typeface="Times New Roman"/>
                          <a:cs typeface="Times New Roman"/>
                          <a:sym typeface="Times New Roman"/>
                        </a:rPr>
                        <a:t>F</a:t>
                      </a:r>
                      <a:r>
                        <a:rPr b="0" lang="en-GB" sz="1600">
                          <a:solidFill>
                            <a:srgbClr val="00BC89"/>
                          </a:solidFill>
                          <a:latin typeface="Nunito Sans"/>
                          <a:ea typeface="Nunito Sans"/>
                          <a:cs typeface="Nunito Sans"/>
                          <a:sym typeface="Nunito Sans"/>
                        </a:rPr>
                        <a:t> = </a:t>
                      </a:r>
                      <a:endParaRPr b="0" baseline="-25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4508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size of the angle marked </a:t>
                      </a:r>
                      <a:r>
                        <a:rPr i="1" lang="en-GB" sz="1600">
                          <a:solidFill>
                            <a:schemeClr val="dk1"/>
                          </a:solidFill>
                          <a:latin typeface="Times New Roman"/>
                          <a:ea typeface="Times New Roman"/>
                          <a:cs typeface="Times New Roman"/>
                          <a:sym typeface="Times New Roman"/>
                        </a:rPr>
                        <a:t>s</a:t>
                      </a:r>
                      <a:r>
                        <a:rPr lang="en-GB" sz="1600">
                          <a:solidFill>
                            <a:schemeClr val="dk1"/>
                          </a:solidFill>
                          <a:latin typeface="Nunito Sans"/>
                          <a:ea typeface="Nunito Sans"/>
                          <a:cs typeface="Nunito Sans"/>
                          <a:sym typeface="Nunito Sans"/>
                        </a:rPr>
                        <a:t>?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State the angle rule used.</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47</a:t>
                      </a:r>
                      <a:r>
                        <a:rPr baseline="30000" lang="en-GB" sz="1600">
                          <a:solidFill>
                            <a:srgbClr val="00BC89"/>
                          </a:solidFill>
                          <a:latin typeface="Nunito Sans"/>
                          <a:ea typeface="Nunito Sans"/>
                          <a:cs typeface="Nunito Sans"/>
                          <a:sym typeface="Nunito Sans"/>
                        </a:rPr>
                        <a:t>o</a:t>
                      </a:r>
                      <a:r>
                        <a:rPr lang="en-GB" sz="1600">
                          <a:solidFill>
                            <a:srgbClr val="00BC89"/>
                          </a:solidFill>
                          <a:latin typeface="Nunito Sans"/>
                          <a:ea typeface="Nunito Sans"/>
                          <a:cs typeface="Nunito Sans"/>
                          <a:sym typeface="Nunito Sans"/>
                        </a:rPr>
                        <a:t>, vertically opposite angles are equal</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The coloured shapes below are placed in a bag. When taking a shape from the bag at random, what is the probability of selecting a blue shape? </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45" name="Google Shape;145;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6: Day</a:t>
            </a:r>
            <a:r>
              <a:rPr b="1" lang="en-GB">
                <a:solidFill>
                  <a:srgbClr val="FFFFFF"/>
                </a:solidFill>
                <a:latin typeface="Nunito Sans"/>
                <a:ea typeface="Nunito Sans"/>
                <a:cs typeface="Nunito Sans"/>
                <a:sym typeface="Nunito Sans"/>
              </a:rPr>
              <a:t> 2 Answers</a:t>
            </a:r>
            <a:endParaRPr b="1">
              <a:solidFill>
                <a:srgbClr val="FFFFFF"/>
              </a:solidFill>
              <a:latin typeface="Nunito Sans"/>
              <a:ea typeface="Nunito Sans"/>
              <a:cs typeface="Nunito Sans"/>
              <a:sym typeface="Nunito Sans"/>
            </a:endParaRPr>
          </a:p>
        </p:txBody>
      </p:sp>
      <p:pic>
        <p:nvPicPr>
          <p:cNvPr id="146" name="Google Shape;146;p21"/>
          <p:cNvPicPr preferRelativeResize="0"/>
          <p:nvPr/>
        </p:nvPicPr>
        <p:blipFill>
          <a:blip r:embed="rId3">
            <a:alphaModFix/>
          </a:blip>
          <a:stretch>
            <a:fillRect/>
          </a:stretch>
        </p:blipFill>
        <p:spPr>
          <a:xfrm>
            <a:off x="5478675" y="3319363"/>
            <a:ext cx="2933700" cy="1247775"/>
          </a:xfrm>
          <a:prstGeom prst="rect">
            <a:avLst/>
          </a:prstGeom>
          <a:noFill/>
          <a:ln>
            <a:noFill/>
          </a:ln>
        </p:spPr>
      </p:pic>
      <p:grpSp>
        <p:nvGrpSpPr>
          <p:cNvPr id="147" name="Google Shape;147;p21"/>
          <p:cNvGrpSpPr/>
          <p:nvPr/>
        </p:nvGrpSpPr>
        <p:grpSpPr>
          <a:xfrm>
            <a:off x="3788453" y="801025"/>
            <a:ext cx="430130" cy="481300"/>
            <a:chOff x="6337303" y="1475425"/>
            <a:chExt cx="430130" cy="481300"/>
          </a:xfrm>
        </p:grpSpPr>
        <p:grpSp>
          <p:nvGrpSpPr>
            <p:cNvPr id="148" name="Google Shape;148;p21"/>
            <p:cNvGrpSpPr/>
            <p:nvPr/>
          </p:nvGrpSpPr>
          <p:grpSpPr>
            <a:xfrm>
              <a:off x="6531778" y="1475425"/>
              <a:ext cx="235655" cy="481300"/>
              <a:chOff x="4963775" y="5368550"/>
              <a:chExt cx="294900" cy="481300"/>
            </a:xfrm>
          </p:grpSpPr>
          <p:cxnSp>
            <p:nvCxnSpPr>
              <p:cNvPr id="149" name="Google Shape;149;p21"/>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50" name="Google Shape;150;p21"/>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5</a:t>
                </a:r>
                <a:endParaRPr>
                  <a:solidFill>
                    <a:srgbClr val="000000"/>
                  </a:solidFill>
                  <a:latin typeface="Nunito Sans"/>
                  <a:ea typeface="Nunito Sans"/>
                  <a:cs typeface="Nunito Sans"/>
                  <a:sym typeface="Nunito Sans"/>
                </a:endParaRPr>
              </a:p>
            </p:txBody>
          </p:sp>
          <p:sp>
            <p:nvSpPr>
              <p:cNvPr id="151" name="Google Shape;151;p21"/>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4</a:t>
                </a:r>
                <a:endParaRPr>
                  <a:solidFill>
                    <a:srgbClr val="000000"/>
                  </a:solidFill>
                  <a:latin typeface="Nunito Sans"/>
                  <a:ea typeface="Nunito Sans"/>
                  <a:cs typeface="Nunito Sans"/>
                  <a:sym typeface="Nunito Sans"/>
                </a:endParaRPr>
              </a:p>
            </p:txBody>
          </p:sp>
        </p:grpSp>
        <p:sp>
          <p:nvSpPr>
            <p:cNvPr id="152" name="Google Shape;152;p21"/>
            <p:cNvSpPr txBox="1"/>
            <p:nvPr/>
          </p:nvSpPr>
          <p:spPr>
            <a:xfrm>
              <a:off x="6337303" y="1608375"/>
              <a:ext cx="2358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3</a:t>
              </a:r>
              <a:endParaRPr>
                <a:solidFill>
                  <a:srgbClr val="000000"/>
                </a:solidFill>
                <a:latin typeface="Nunito Sans"/>
                <a:ea typeface="Nunito Sans"/>
                <a:cs typeface="Nunito Sans"/>
                <a:sym typeface="Nunito Sans"/>
              </a:endParaRPr>
            </a:p>
          </p:txBody>
        </p:sp>
      </p:grpSp>
      <p:grpSp>
        <p:nvGrpSpPr>
          <p:cNvPr id="153" name="Google Shape;153;p21"/>
          <p:cNvGrpSpPr/>
          <p:nvPr/>
        </p:nvGrpSpPr>
        <p:grpSpPr>
          <a:xfrm>
            <a:off x="3909928" y="1373425"/>
            <a:ext cx="235655" cy="481300"/>
            <a:chOff x="4963775" y="5368550"/>
            <a:chExt cx="294900" cy="481300"/>
          </a:xfrm>
        </p:grpSpPr>
        <p:cxnSp>
          <p:nvCxnSpPr>
            <p:cNvPr id="154" name="Google Shape;154;p21"/>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155" name="Google Shape;155;p21"/>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5</a:t>
              </a:r>
              <a:endParaRPr>
                <a:solidFill>
                  <a:srgbClr val="00BC89"/>
                </a:solidFill>
                <a:latin typeface="Nunito Sans"/>
                <a:ea typeface="Nunito Sans"/>
                <a:cs typeface="Nunito Sans"/>
                <a:sym typeface="Nunito Sans"/>
              </a:endParaRPr>
            </a:p>
          </p:txBody>
        </p:sp>
        <p:sp>
          <p:nvSpPr>
            <p:cNvPr id="156" name="Google Shape;156;p21"/>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19</a:t>
              </a:r>
              <a:endParaRPr>
                <a:solidFill>
                  <a:srgbClr val="00BC89"/>
                </a:solidFill>
                <a:latin typeface="Nunito Sans"/>
                <a:ea typeface="Nunito Sans"/>
                <a:cs typeface="Nunito Sans"/>
                <a:sym typeface="Nunito Sans"/>
              </a:endParaRPr>
            </a:p>
          </p:txBody>
        </p:sp>
      </p:grpSp>
      <p:grpSp>
        <p:nvGrpSpPr>
          <p:cNvPr id="157" name="Google Shape;157;p21"/>
          <p:cNvGrpSpPr/>
          <p:nvPr/>
        </p:nvGrpSpPr>
        <p:grpSpPr>
          <a:xfrm>
            <a:off x="8200703" y="1541975"/>
            <a:ext cx="235655" cy="481300"/>
            <a:chOff x="4963775" y="5368550"/>
            <a:chExt cx="294900" cy="481300"/>
          </a:xfrm>
        </p:grpSpPr>
        <p:cxnSp>
          <p:nvCxnSpPr>
            <p:cNvPr id="158" name="Google Shape;158;p21"/>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159" name="Google Shape;159;p21"/>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i="1" lang="en-GB">
                  <a:solidFill>
                    <a:srgbClr val="00BC89"/>
                  </a:solidFill>
                  <a:latin typeface="Times New Roman"/>
                  <a:ea typeface="Times New Roman"/>
                  <a:cs typeface="Times New Roman"/>
                  <a:sym typeface="Times New Roman"/>
                </a:rPr>
                <a:t>d</a:t>
              </a:r>
              <a:endParaRPr i="1">
                <a:solidFill>
                  <a:srgbClr val="00BC89"/>
                </a:solidFill>
                <a:latin typeface="Times New Roman"/>
                <a:ea typeface="Times New Roman"/>
                <a:cs typeface="Times New Roman"/>
                <a:sym typeface="Times New Roman"/>
              </a:endParaRPr>
            </a:p>
          </p:txBody>
        </p:sp>
        <p:sp>
          <p:nvSpPr>
            <p:cNvPr id="160" name="Google Shape;160;p21"/>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i="1" lang="en-GB">
                  <a:solidFill>
                    <a:srgbClr val="00BC89"/>
                  </a:solidFill>
                  <a:latin typeface="Times New Roman"/>
                  <a:ea typeface="Times New Roman"/>
                  <a:cs typeface="Times New Roman"/>
                  <a:sym typeface="Times New Roman"/>
                </a:rPr>
                <a:t>W</a:t>
              </a:r>
              <a:endParaRPr i="1">
                <a:solidFill>
                  <a:srgbClr val="00BC89"/>
                </a:solidFill>
                <a:latin typeface="Times New Roman"/>
                <a:ea typeface="Times New Roman"/>
                <a:cs typeface="Times New Roman"/>
                <a:sym typeface="Times New Roman"/>
              </a:endParaRPr>
            </a:p>
          </p:txBody>
        </p:sp>
      </p:grpSp>
      <p:grpSp>
        <p:nvGrpSpPr>
          <p:cNvPr id="161" name="Google Shape;161;p21"/>
          <p:cNvGrpSpPr/>
          <p:nvPr/>
        </p:nvGrpSpPr>
        <p:grpSpPr>
          <a:xfrm>
            <a:off x="4692616" y="3269175"/>
            <a:ext cx="235655" cy="481300"/>
            <a:chOff x="4963775" y="5368550"/>
            <a:chExt cx="294900" cy="481300"/>
          </a:xfrm>
        </p:grpSpPr>
        <p:cxnSp>
          <p:nvCxnSpPr>
            <p:cNvPr id="162" name="Google Shape;162;p21"/>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163" name="Google Shape;163;p21"/>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4</a:t>
              </a:r>
              <a:endParaRPr>
                <a:solidFill>
                  <a:srgbClr val="00BC89"/>
                </a:solidFill>
                <a:latin typeface="Nunito Sans"/>
                <a:ea typeface="Nunito Sans"/>
                <a:cs typeface="Nunito Sans"/>
                <a:sym typeface="Nunito Sans"/>
              </a:endParaRPr>
            </a:p>
          </p:txBody>
        </p:sp>
        <p:sp>
          <p:nvSpPr>
            <p:cNvPr id="164" name="Google Shape;164;p21"/>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1</a:t>
              </a:r>
              <a:endParaRPr>
                <a:solidFill>
                  <a:srgbClr val="00BC89"/>
                </a:solidFill>
                <a:latin typeface="Nunito Sans"/>
                <a:ea typeface="Nunito Sans"/>
                <a:cs typeface="Nunito Sans"/>
                <a:sym typeface="Nunito Sans"/>
              </a:endParaRPr>
            </a:p>
          </p:txBody>
        </p:sp>
      </p:grpSp>
      <p:pic>
        <p:nvPicPr>
          <p:cNvPr id="165" name="Google Shape;165;p21"/>
          <p:cNvPicPr preferRelativeResize="0"/>
          <p:nvPr/>
        </p:nvPicPr>
        <p:blipFill>
          <a:blip r:embed="rId4">
            <a:alphaModFix/>
          </a:blip>
          <a:stretch>
            <a:fillRect/>
          </a:stretch>
        </p:blipFill>
        <p:spPr>
          <a:xfrm>
            <a:off x="770350" y="2980800"/>
            <a:ext cx="2336150" cy="14226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graphicFrame>
        <p:nvGraphicFramePr>
          <p:cNvPr id="170" name="Google Shape;170;p22"/>
          <p:cNvGraphicFramePr/>
          <p:nvPr/>
        </p:nvGraphicFramePr>
        <p:xfrm>
          <a:off x="108044" y="862525"/>
          <a:ext cx="3000000" cy="3000000"/>
        </p:xfrm>
        <a:graphic>
          <a:graphicData uri="http://schemas.openxmlformats.org/drawingml/2006/table">
            <a:tbl>
              <a:tblPr bandRow="1" firstRow="1">
                <a:noFill/>
                <a:tableStyleId>{58BEC435-EA1B-4139-A816-216CBE2EB526}</a:tableStyleId>
              </a:tblPr>
              <a:tblGrid>
                <a:gridCol w="1546950"/>
                <a:gridCol w="1301375"/>
                <a:gridCol w="1615625"/>
                <a:gridCol w="1350275"/>
                <a:gridCol w="3067850"/>
              </a:tblGrid>
              <a:tr h="13025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smaller amount when 1.65m is shared in the ratio 3:2</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a:t>
                      </a:r>
                      <a:r>
                        <a:rPr b="0" baseline="3000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as a mixed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8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number.</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Rearrange the formula to make </a:t>
                      </a:r>
                      <a:r>
                        <a:rPr b="0" i="1" lang="en-GB" sz="1600">
                          <a:solidFill>
                            <a:schemeClr val="dk1"/>
                          </a:solidFill>
                          <a:latin typeface="Times New Roman"/>
                          <a:ea typeface="Times New Roman"/>
                          <a:cs typeface="Times New Roman"/>
                          <a:sym typeface="Times New Roman"/>
                        </a:rPr>
                        <a:t>g</a:t>
                      </a:r>
                      <a:r>
                        <a:rPr b="0" lang="en-GB" sz="1600">
                          <a:solidFill>
                            <a:schemeClr val="dk1"/>
                          </a:solidFill>
                          <a:latin typeface="Nunito Sans"/>
                          <a:ea typeface="Nunito Sans"/>
                          <a:cs typeface="Nunito Sans"/>
                          <a:sym typeface="Nunito Sans"/>
                        </a:rPr>
                        <a:t> the subject:</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r>
                        <a:rPr b="0" i="1" lang="en-GB" sz="1600">
                          <a:solidFill>
                            <a:schemeClr val="dk1"/>
                          </a:solidFill>
                          <a:latin typeface="Times New Roman"/>
                          <a:ea typeface="Times New Roman"/>
                          <a:cs typeface="Times New Roman"/>
                          <a:sym typeface="Times New Roman"/>
                        </a:rPr>
                        <a:t>P</a:t>
                      </a:r>
                      <a:r>
                        <a:rPr b="0" lang="en-GB" sz="1600">
                          <a:solidFill>
                            <a:schemeClr val="dk1"/>
                          </a:solidFill>
                          <a:latin typeface="Nunito Sans"/>
                          <a:ea typeface="Nunito Sans"/>
                          <a:cs typeface="Nunito Sans"/>
                          <a:sym typeface="Nunito Sans"/>
                        </a:rPr>
                        <a:t> = </a:t>
                      </a:r>
                      <a:r>
                        <a:rPr b="0" i="1" lang="en-GB" sz="1600">
                          <a:solidFill>
                            <a:schemeClr val="dk1"/>
                          </a:solidFill>
                          <a:latin typeface="Times New Roman"/>
                          <a:ea typeface="Times New Roman"/>
                          <a:cs typeface="Times New Roman"/>
                          <a:sym typeface="Times New Roman"/>
                        </a:rPr>
                        <a:t>mgh</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4611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size of the angle marked </a:t>
                      </a:r>
                      <a:r>
                        <a:rPr i="1" lang="en-GB" sz="1600">
                          <a:solidFill>
                            <a:schemeClr val="dk1"/>
                          </a:solidFill>
                          <a:latin typeface="Times New Roman"/>
                          <a:ea typeface="Times New Roman"/>
                          <a:cs typeface="Times New Roman"/>
                          <a:sym typeface="Times New Roman"/>
                        </a:rPr>
                        <a:t>t</a:t>
                      </a:r>
                      <a:r>
                        <a:rPr lang="en-GB" sz="1600">
                          <a:solidFill>
                            <a:schemeClr val="dk1"/>
                          </a:solidFill>
                          <a:latin typeface="Nunito Sans"/>
                          <a:ea typeface="Nunito Sans"/>
                          <a:cs typeface="Nunito Sans"/>
                          <a:sym typeface="Nunito Sans"/>
                        </a:rPr>
                        <a:t>?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State the angle rule used.</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The coloured shapes below are placed in a bag. When taking a shape from the bag at random, what is the probability of selecting a triangle?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71" name="Google Shape;171;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6: Day</a:t>
            </a:r>
            <a:r>
              <a:rPr b="1" lang="en-GB">
                <a:solidFill>
                  <a:srgbClr val="FFFFFF"/>
                </a:solidFill>
                <a:latin typeface="Nunito Sans"/>
                <a:ea typeface="Nunito Sans"/>
                <a:cs typeface="Nunito Sans"/>
                <a:sym typeface="Nunito Sans"/>
              </a:rPr>
              <a:t> 3</a:t>
            </a:r>
            <a:endParaRPr b="1">
              <a:solidFill>
                <a:srgbClr val="FFFFFF"/>
              </a:solidFill>
              <a:latin typeface="Nunito Sans"/>
              <a:ea typeface="Nunito Sans"/>
              <a:cs typeface="Nunito Sans"/>
              <a:sym typeface="Nunito Sans"/>
            </a:endParaRPr>
          </a:p>
        </p:txBody>
      </p:sp>
      <p:pic>
        <p:nvPicPr>
          <p:cNvPr id="172" name="Google Shape;172;p22"/>
          <p:cNvPicPr preferRelativeResize="0"/>
          <p:nvPr/>
        </p:nvPicPr>
        <p:blipFill>
          <a:blip r:embed="rId3">
            <a:alphaModFix/>
          </a:blip>
          <a:stretch>
            <a:fillRect/>
          </a:stretch>
        </p:blipFill>
        <p:spPr>
          <a:xfrm>
            <a:off x="5165500" y="3131938"/>
            <a:ext cx="3067050" cy="1247775"/>
          </a:xfrm>
          <a:prstGeom prst="rect">
            <a:avLst/>
          </a:prstGeom>
          <a:noFill/>
          <a:ln>
            <a:noFill/>
          </a:ln>
        </p:spPr>
      </p:pic>
      <p:grpSp>
        <p:nvGrpSpPr>
          <p:cNvPr id="173" name="Google Shape;173;p22"/>
          <p:cNvGrpSpPr/>
          <p:nvPr/>
        </p:nvGrpSpPr>
        <p:grpSpPr>
          <a:xfrm>
            <a:off x="3870316" y="831350"/>
            <a:ext cx="235655" cy="481300"/>
            <a:chOff x="4963775" y="5368550"/>
            <a:chExt cx="294900" cy="481300"/>
          </a:xfrm>
        </p:grpSpPr>
        <p:cxnSp>
          <p:nvCxnSpPr>
            <p:cNvPr id="174" name="Google Shape;174;p22"/>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75" name="Google Shape;175;p22"/>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8</a:t>
              </a:r>
              <a:endParaRPr>
                <a:solidFill>
                  <a:srgbClr val="000000"/>
                </a:solidFill>
                <a:latin typeface="Nunito Sans"/>
                <a:ea typeface="Nunito Sans"/>
                <a:cs typeface="Nunito Sans"/>
                <a:sym typeface="Nunito Sans"/>
              </a:endParaRPr>
            </a:p>
          </p:txBody>
        </p:sp>
        <p:sp>
          <p:nvSpPr>
            <p:cNvPr id="176" name="Google Shape;176;p22"/>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29</a:t>
              </a:r>
              <a:endParaRPr>
                <a:solidFill>
                  <a:srgbClr val="000000"/>
                </a:solidFill>
                <a:latin typeface="Nunito Sans"/>
                <a:ea typeface="Nunito Sans"/>
                <a:cs typeface="Nunito Sans"/>
                <a:sym typeface="Nunito Sans"/>
              </a:endParaRPr>
            </a:p>
          </p:txBody>
        </p:sp>
      </p:grpSp>
      <p:pic>
        <p:nvPicPr>
          <p:cNvPr id="177" name="Google Shape;177;p22"/>
          <p:cNvPicPr preferRelativeResize="0"/>
          <p:nvPr/>
        </p:nvPicPr>
        <p:blipFill>
          <a:blip r:embed="rId4">
            <a:alphaModFix/>
          </a:blip>
          <a:stretch>
            <a:fillRect/>
          </a:stretch>
        </p:blipFill>
        <p:spPr>
          <a:xfrm>
            <a:off x="841775" y="2991375"/>
            <a:ext cx="2416675" cy="15056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graphicFrame>
        <p:nvGraphicFramePr>
          <p:cNvPr id="182" name="Google Shape;182;p23"/>
          <p:cNvGraphicFramePr/>
          <p:nvPr/>
        </p:nvGraphicFramePr>
        <p:xfrm>
          <a:off x="108044" y="862525"/>
          <a:ext cx="3000000" cy="3000000"/>
        </p:xfrm>
        <a:graphic>
          <a:graphicData uri="http://schemas.openxmlformats.org/drawingml/2006/table">
            <a:tbl>
              <a:tblPr bandRow="1" firstRow="1">
                <a:noFill/>
                <a:tableStyleId>{58BEC435-EA1B-4139-A816-216CBE2EB526}</a:tableStyleId>
              </a:tblPr>
              <a:tblGrid>
                <a:gridCol w="1546950"/>
                <a:gridCol w="1301375"/>
                <a:gridCol w="1615625"/>
                <a:gridCol w="1350275"/>
                <a:gridCol w="3067850"/>
              </a:tblGrid>
              <a:tr h="12955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Find the smaller amount when 1.65m is shared in the ratio 3:2</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0.66m</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a:t>
                      </a:r>
                      <a:r>
                        <a:rPr b="0" baseline="3000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as a mixed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8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number.</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0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3 </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Rearrange the formula to make </a:t>
                      </a:r>
                      <a:r>
                        <a:rPr b="0" i="1" lang="en-GB" sz="1600">
                          <a:solidFill>
                            <a:schemeClr val="dk1"/>
                          </a:solidFill>
                          <a:latin typeface="Times New Roman"/>
                          <a:ea typeface="Times New Roman"/>
                          <a:cs typeface="Times New Roman"/>
                          <a:sym typeface="Times New Roman"/>
                        </a:rPr>
                        <a:t>g</a:t>
                      </a:r>
                      <a:r>
                        <a:rPr b="0" lang="en-GB" sz="1600">
                          <a:solidFill>
                            <a:schemeClr val="dk1"/>
                          </a:solidFill>
                          <a:latin typeface="Nunito Sans"/>
                          <a:ea typeface="Nunito Sans"/>
                          <a:cs typeface="Nunito Sans"/>
                          <a:sym typeface="Nunito Sans"/>
                        </a:rPr>
                        <a:t> the subject:</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a:t>
                      </a:r>
                      <a:r>
                        <a:rPr b="0" i="1" lang="en-GB" sz="1600">
                          <a:solidFill>
                            <a:schemeClr val="dk1"/>
                          </a:solidFill>
                          <a:latin typeface="Times New Roman"/>
                          <a:ea typeface="Times New Roman"/>
                          <a:cs typeface="Times New Roman"/>
                          <a:sym typeface="Times New Roman"/>
                        </a:rPr>
                        <a:t>P</a:t>
                      </a:r>
                      <a:r>
                        <a:rPr b="0" lang="en-GB" sz="1600">
                          <a:solidFill>
                            <a:schemeClr val="dk1"/>
                          </a:solidFill>
                          <a:latin typeface="Nunito Sans"/>
                          <a:ea typeface="Nunito Sans"/>
                          <a:cs typeface="Nunito Sans"/>
                          <a:sym typeface="Nunito Sans"/>
                        </a:rPr>
                        <a:t> = </a:t>
                      </a:r>
                      <a:r>
                        <a:rPr b="0" i="1" lang="en-GB" sz="1600">
                          <a:solidFill>
                            <a:schemeClr val="dk1"/>
                          </a:solidFill>
                          <a:latin typeface="Times New Roman"/>
                          <a:ea typeface="Times New Roman"/>
                          <a:cs typeface="Times New Roman"/>
                          <a:sym typeface="Times New Roman"/>
                        </a:rPr>
                        <a:t>mgh</a:t>
                      </a:r>
                      <a:r>
                        <a:rPr b="0" lang="en-GB" sz="1600">
                          <a:solidFill>
                            <a:schemeClr val="dk1"/>
                          </a:solidFill>
                          <a:latin typeface="Nunito Sans"/>
                          <a:ea typeface="Nunito Sans"/>
                          <a:cs typeface="Nunito Sans"/>
                          <a:sym typeface="Nunito Sans"/>
                        </a:rPr>
                        <a:t>       </a:t>
                      </a:r>
                      <a:r>
                        <a:rPr b="0" i="1" lang="en-GB" sz="1600">
                          <a:solidFill>
                            <a:srgbClr val="00BC89"/>
                          </a:solidFill>
                          <a:latin typeface="Times New Roman"/>
                          <a:ea typeface="Times New Roman"/>
                          <a:cs typeface="Times New Roman"/>
                          <a:sym typeface="Times New Roman"/>
                        </a:rPr>
                        <a:t>g</a:t>
                      </a:r>
                      <a:r>
                        <a:rPr b="0" lang="en-GB" sz="1600">
                          <a:solidFill>
                            <a:srgbClr val="00BC89"/>
                          </a:solidFill>
                          <a:latin typeface="Nunito Sans"/>
                          <a:ea typeface="Nunito Sans"/>
                          <a:cs typeface="Nunito Sans"/>
                          <a:sym typeface="Nunito Sans"/>
                        </a:rPr>
                        <a:t> = </a:t>
                      </a:r>
                      <a:endParaRPr b="0" baseline="-25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4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size of the angle marked </a:t>
                      </a:r>
                      <a:r>
                        <a:rPr i="1" lang="en-GB" sz="1600">
                          <a:solidFill>
                            <a:schemeClr val="dk1"/>
                          </a:solidFill>
                          <a:latin typeface="Times New Roman"/>
                          <a:ea typeface="Times New Roman"/>
                          <a:cs typeface="Times New Roman"/>
                          <a:sym typeface="Times New Roman"/>
                        </a:rPr>
                        <a:t>t</a:t>
                      </a:r>
                      <a:r>
                        <a:rPr lang="en-GB" sz="1600">
                          <a:solidFill>
                            <a:schemeClr val="dk1"/>
                          </a:solidFill>
                          <a:latin typeface="Nunito Sans"/>
                          <a:ea typeface="Nunito Sans"/>
                          <a:cs typeface="Nunito Sans"/>
                          <a:sym typeface="Nunito Sans"/>
                        </a:rPr>
                        <a:t>?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State the angle rule used.</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96</a:t>
                      </a:r>
                      <a:r>
                        <a:rPr baseline="30000" lang="en-GB" sz="1600">
                          <a:solidFill>
                            <a:srgbClr val="00BC89"/>
                          </a:solidFill>
                          <a:latin typeface="Nunito Sans"/>
                          <a:ea typeface="Nunito Sans"/>
                          <a:cs typeface="Nunito Sans"/>
                          <a:sym typeface="Nunito Sans"/>
                        </a:rPr>
                        <a:t>o</a:t>
                      </a:r>
                      <a:r>
                        <a:rPr lang="en-GB" sz="1600">
                          <a:solidFill>
                            <a:srgbClr val="00BC89"/>
                          </a:solidFill>
                          <a:latin typeface="Nunito Sans"/>
                          <a:ea typeface="Nunito Sans"/>
                          <a:cs typeface="Nunito Sans"/>
                          <a:sym typeface="Nunito Sans"/>
                        </a:rPr>
                        <a:t>, co-interior angles sum to 180</a:t>
                      </a:r>
                      <a:r>
                        <a:rPr baseline="30000" lang="en-GB" sz="1600">
                          <a:solidFill>
                            <a:srgbClr val="00BC89"/>
                          </a:solidFill>
                          <a:latin typeface="Nunito Sans"/>
                          <a:ea typeface="Nunito Sans"/>
                          <a:cs typeface="Nunito Sans"/>
                          <a:sym typeface="Nunito Sans"/>
                        </a:rPr>
                        <a:t>o</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The coloured shapes below are placed in a bag. When taking a shape from the bag at random, what is the probability of selecting a triangle?</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83" name="Google Shape;183;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6: Day</a:t>
            </a:r>
            <a:r>
              <a:rPr b="1" lang="en-GB">
                <a:solidFill>
                  <a:srgbClr val="FFFFFF"/>
                </a:solidFill>
                <a:latin typeface="Nunito Sans"/>
                <a:ea typeface="Nunito Sans"/>
                <a:cs typeface="Nunito Sans"/>
                <a:sym typeface="Nunito Sans"/>
              </a:rPr>
              <a:t> 3 Answers</a:t>
            </a:r>
            <a:endParaRPr b="1">
              <a:solidFill>
                <a:srgbClr val="FFFFFF"/>
              </a:solidFill>
              <a:latin typeface="Nunito Sans"/>
              <a:ea typeface="Nunito Sans"/>
              <a:cs typeface="Nunito Sans"/>
              <a:sym typeface="Nunito Sans"/>
            </a:endParaRPr>
          </a:p>
        </p:txBody>
      </p:sp>
      <p:pic>
        <p:nvPicPr>
          <p:cNvPr id="184" name="Google Shape;184;p23"/>
          <p:cNvPicPr preferRelativeResize="0"/>
          <p:nvPr/>
        </p:nvPicPr>
        <p:blipFill>
          <a:blip r:embed="rId3">
            <a:alphaModFix/>
          </a:blip>
          <a:stretch>
            <a:fillRect/>
          </a:stretch>
        </p:blipFill>
        <p:spPr>
          <a:xfrm>
            <a:off x="841775" y="2991375"/>
            <a:ext cx="2416675" cy="1505625"/>
          </a:xfrm>
          <a:prstGeom prst="rect">
            <a:avLst/>
          </a:prstGeom>
          <a:noFill/>
          <a:ln>
            <a:noFill/>
          </a:ln>
        </p:spPr>
      </p:pic>
      <p:pic>
        <p:nvPicPr>
          <p:cNvPr id="185" name="Google Shape;185;p23"/>
          <p:cNvPicPr preferRelativeResize="0"/>
          <p:nvPr/>
        </p:nvPicPr>
        <p:blipFill>
          <a:blip r:embed="rId4">
            <a:alphaModFix/>
          </a:blip>
          <a:stretch>
            <a:fillRect/>
          </a:stretch>
        </p:blipFill>
        <p:spPr>
          <a:xfrm>
            <a:off x="5165500" y="3131938"/>
            <a:ext cx="3067050" cy="1247775"/>
          </a:xfrm>
          <a:prstGeom prst="rect">
            <a:avLst/>
          </a:prstGeom>
          <a:noFill/>
          <a:ln>
            <a:noFill/>
          </a:ln>
        </p:spPr>
      </p:pic>
      <p:grpSp>
        <p:nvGrpSpPr>
          <p:cNvPr id="186" name="Google Shape;186;p23"/>
          <p:cNvGrpSpPr/>
          <p:nvPr/>
        </p:nvGrpSpPr>
        <p:grpSpPr>
          <a:xfrm>
            <a:off x="3870316" y="831350"/>
            <a:ext cx="235655" cy="481300"/>
            <a:chOff x="4963775" y="5368550"/>
            <a:chExt cx="294900" cy="481300"/>
          </a:xfrm>
        </p:grpSpPr>
        <p:cxnSp>
          <p:nvCxnSpPr>
            <p:cNvPr id="187" name="Google Shape;187;p23"/>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88" name="Google Shape;188;p23"/>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8</a:t>
              </a:r>
              <a:endParaRPr>
                <a:solidFill>
                  <a:srgbClr val="000000"/>
                </a:solidFill>
                <a:latin typeface="Nunito Sans"/>
                <a:ea typeface="Nunito Sans"/>
                <a:cs typeface="Nunito Sans"/>
                <a:sym typeface="Nunito Sans"/>
              </a:endParaRPr>
            </a:p>
          </p:txBody>
        </p:sp>
        <p:sp>
          <p:nvSpPr>
            <p:cNvPr id="189" name="Google Shape;189;p23"/>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29</a:t>
              </a:r>
              <a:endParaRPr>
                <a:solidFill>
                  <a:srgbClr val="000000"/>
                </a:solidFill>
                <a:latin typeface="Nunito Sans"/>
                <a:ea typeface="Nunito Sans"/>
                <a:cs typeface="Nunito Sans"/>
                <a:sym typeface="Nunito Sans"/>
              </a:endParaRPr>
            </a:p>
          </p:txBody>
        </p:sp>
      </p:grpSp>
      <p:grpSp>
        <p:nvGrpSpPr>
          <p:cNvPr id="190" name="Google Shape;190;p23"/>
          <p:cNvGrpSpPr/>
          <p:nvPr/>
        </p:nvGrpSpPr>
        <p:grpSpPr>
          <a:xfrm>
            <a:off x="3204866" y="1576100"/>
            <a:ext cx="235655" cy="481300"/>
            <a:chOff x="4963775" y="5368550"/>
            <a:chExt cx="294900" cy="481300"/>
          </a:xfrm>
        </p:grpSpPr>
        <p:cxnSp>
          <p:nvCxnSpPr>
            <p:cNvPr id="191" name="Google Shape;191;p23"/>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192" name="Google Shape;192;p23"/>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4</a:t>
              </a:r>
              <a:endParaRPr>
                <a:solidFill>
                  <a:srgbClr val="00BC89"/>
                </a:solidFill>
                <a:latin typeface="Nunito Sans"/>
                <a:ea typeface="Nunito Sans"/>
                <a:cs typeface="Nunito Sans"/>
                <a:sym typeface="Nunito Sans"/>
              </a:endParaRPr>
            </a:p>
          </p:txBody>
        </p:sp>
        <p:sp>
          <p:nvSpPr>
            <p:cNvPr id="193" name="Google Shape;193;p23"/>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3</a:t>
              </a:r>
              <a:endParaRPr>
                <a:solidFill>
                  <a:srgbClr val="00BC89"/>
                </a:solidFill>
                <a:latin typeface="Nunito Sans"/>
                <a:ea typeface="Nunito Sans"/>
                <a:cs typeface="Nunito Sans"/>
                <a:sym typeface="Nunito Sans"/>
              </a:endParaRPr>
            </a:p>
          </p:txBody>
        </p:sp>
      </p:grpSp>
      <p:grpSp>
        <p:nvGrpSpPr>
          <p:cNvPr id="194" name="Google Shape;194;p23"/>
          <p:cNvGrpSpPr/>
          <p:nvPr/>
        </p:nvGrpSpPr>
        <p:grpSpPr>
          <a:xfrm>
            <a:off x="7922103" y="1576100"/>
            <a:ext cx="235655" cy="481300"/>
            <a:chOff x="4963775" y="5368550"/>
            <a:chExt cx="294900" cy="481300"/>
          </a:xfrm>
        </p:grpSpPr>
        <p:cxnSp>
          <p:nvCxnSpPr>
            <p:cNvPr id="195" name="Google Shape;195;p23"/>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196" name="Google Shape;196;p23"/>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i="1" lang="en-GB">
                  <a:solidFill>
                    <a:srgbClr val="00BC89"/>
                  </a:solidFill>
                  <a:latin typeface="Times New Roman"/>
                  <a:ea typeface="Times New Roman"/>
                  <a:cs typeface="Times New Roman"/>
                  <a:sym typeface="Times New Roman"/>
                </a:rPr>
                <a:t>mh</a:t>
              </a:r>
              <a:endParaRPr i="1">
                <a:solidFill>
                  <a:srgbClr val="00BC89"/>
                </a:solidFill>
                <a:latin typeface="Times New Roman"/>
                <a:ea typeface="Times New Roman"/>
                <a:cs typeface="Times New Roman"/>
                <a:sym typeface="Times New Roman"/>
              </a:endParaRPr>
            </a:p>
          </p:txBody>
        </p:sp>
        <p:sp>
          <p:nvSpPr>
            <p:cNvPr id="197" name="Google Shape;197;p23"/>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i="1" lang="en-GB">
                  <a:solidFill>
                    <a:srgbClr val="00BC89"/>
                  </a:solidFill>
                  <a:latin typeface="Times New Roman"/>
                  <a:ea typeface="Times New Roman"/>
                  <a:cs typeface="Times New Roman"/>
                  <a:sym typeface="Times New Roman"/>
                </a:rPr>
                <a:t>P</a:t>
              </a:r>
              <a:endParaRPr i="1">
                <a:solidFill>
                  <a:srgbClr val="00BC89"/>
                </a:solidFill>
                <a:latin typeface="Times New Roman"/>
                <a:ea typeface="Times New Roman"/>
                <a:cs typeface="Times New Roman"/>
                <a:sym typeface="Times New Roman"/>
              </a:endParaRPr>
            </a:p>
          </p:txBody>
        </p:sp>
      </p:grpSp>
      <p:grpSp>
        <p:nvGrpSpPr>
          <p:cNvPr id="198" name="Google Shape;198;p23"/>
          <p:cNvGrpSpPr/>
          <p:nvPr/>
        </p:nvGrpSpPr>
        <p:grpSpPr>
          <a:xfrm>
            <a:off x="4692616" y="3269175"/>
            <a:ext cx="235655" cy="481300"/>
            <a:chOff x="4963775" y="5368550"/>
            <a:chExt cx="294900" cy="481300"/>
          </a:xfrm>
        </p:grpSpPr>
        <p:cxnSp>
          <p:nvCxnSpPr>
            <p:cNvPr id="199" name="Google Shape;199;p23"/>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200" name="Google Shape;200;p23"/>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3</a:t>
              </a:r>
              <a:endParaRPr>
                <a:solidFill>
                  <a:srgbClr val="00BC89"/>
                </a:solidFill>
                <a:latin typeface="Nunito Sans"/>
                <a:ea typeface="Nunito Sans"/>
                <a:cs typeface="Nunito Sans"/>
                <a:sym typeface="Nunito Sans"/>
              </a:endParaRPr>
            </a:p>
          </p:txBody>
        </p:sp>
        <p:sp>
          <p:nvSpPr>
            <p:cNvPr id="201" name="Google Shape;201;p23"/>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1</a:t>
              </a:r>
              <a:endParaRPr>
                <a:solidFill>
                  <a:srgbClr val="00BC89"/>
                </a:solidFill>
                <a:latin typeface="Nunito Sans"/>
                <a:ea typeface="Nunito Sans"/>
                <a:cs typeface="Nunito Sans"/>
                <a:sym typeface="Nunito Sans"/>
              </a:endParaRPr>
            </a:p>
          </p:txBody>
        </p:sp>
      </p:gr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